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oboto"/>
      <p:regular r:id="rId47"/>
      <p:bold r:id="rId48"/>
      <p:italic r:id="rId49"/>
      <p:boldItalic r:id="rId50"/>
    </p:embeddedFont>
    <p:embeddedFont>
      <p:font typeface="Roboto Mon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regular.fntdata"/><Relationship Id="rId50" Type="http://schemas.openxmlformats.org/officeDocument/2006/relationships/font" Target="fonts/Roboto-boldItalic.fntdata"/><Relationship Id="rId53" Type="http://schemas.openxmlformats.org/officeDocument/2006/relationships/font" Target="fonts/RobotoMono-italic.fntdata"/><Relationship Id="rId52" Type="http://schemas.openxmlformats.org/officeDocument/2006/relationships/font" Target="fonts/RobotoMono-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RobotoMon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ae1ee47c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0ae1ee47c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ae1ee47c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ae1ee47c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ae1ee47ca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ae1ee47ca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ae1ee47ca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ae1ee47ca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ae1ee47ca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ae1ee47ca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ae1ee47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ae1ee47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d1fc86c1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10d1fc86c1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ae1ee47ca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10ae1ee47ca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cd3840fe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10cd3840fe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cd3840f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10cd3840f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0cd3840fe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10cd3840fe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ae1ee47c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ae1ee47c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ae1ee47c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ae1ee47c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ae1ee47c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ae1ee47c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ae1ee47ca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ae1ee47ca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ae1ee47ca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ae1ee47ca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ae1ee47ca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ae1ee47ca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ae1ee47c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ae1ee47c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1" Type="http://schemas.openxmlformats.org/officeDocument/2006/relationships/hyperlink" Target="https://www.openpolicyagent.org/" TargetMode="External"/><Relationship Id="rId10" Type="http://schemas.openxmlformats.org/officeDocument/2006/relationships/hyperlink" Target="https://www.openpolicyagent.org/" TargetMode="External"/><Relationship Id="rId13" Type="http://schemas.openxmlformats.org/officeDocument/2006/relationships/hyperlink" Target="https://github.com/open-policy-agent/gatekeeper" TargetMode="External"/><Relationship Id="rId12" Type="http://schemas.openxmlformats.org/officeDocument/2006/relationships/hyperlink" Target="https://github.com/open-policy-agent/gatekeeper" TargetMode="External"/><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hyperlink" Target="https://crossplane.io/docs/v0.12/getting-started/install-configure.html" TargetMode="External"/><Relationship Id="rId9" Type="http://schemas.openxmlformats.org/officeDocument/2006/relationships/hyperlink" Target="https://kubernetes.io/docs/reference/access-authn-authz/rbac/" TargetMode="External"/><Relationship Id="rId15" Type="http://schemas.openxmlformats.org/officeDocument/2006/relationships/hyperlink" Target="https://www.weave.works/technologies/gitops/" TargetMode="External"/><Relationship Id="rId14" Type="http://schemas.openxmlformats.org/officeDocument/2006/relationships/hyperlink" Target="https://www.weave.works/technologies/gitops/" TargetMode="External"/><Relationship Id="rId17" Type="http://schemas.openxmlformats.org/officeDocument/2006/relationships/image" Target="../media/image8.png"/><Relationship Id="rId16" Type="http://schemas.openxmlformats.org/officeDocument/2006/relationships/image" Target="../media/image6.png"/><Relationship Id="rId5" Type="http://schemas.openxmlformats.org/officeDocument/2006/relationships/hyperlink" Target="https://crossplane.io/docs/v0.12/getting-started/install-configure.html" TargetMode="External"/><Relationship Id="rId6" Type="http://schemas.openxmlformats.org/officeDocument/2006/relationships/hyperlink" Target="https://kubernetes.io/docs/concepts/extend-kubernetes/api-extension/custom-resources/" TargetMode="External"/><Relationship Id="rId18" Type="http://schemas.openxmlformats.org/officeDocument/2006/relationships/image" Target="../media/image2.png"/><Relationship Id="rId7" Type="http://schemas.openxmlformats.org/officeDocument/2006/relationships/hyperlink" Target="https://kubernetes.io/docs/concepts/extend-kubernetes/api-extension/custom-resources/" TargetMode="External"/><Relationship Id="rId8" Type="http://schemas.openxmlformats.org/officeDocument/2006/relationships/hyperlink" Target="https://kubernetes.io/docs/reference/access-authn-authz/rbac/" TargetMode="External"/></Relationships>
</file>

<file path=ppt/slides/_rels/slide16.xml.rels><?xml version="1.0" encoding="UTF-8" standalone="yes"?><Relationships xmlns="http://schemas.openxmlformats.org/package/2006/relationships"><Relationship Id="rId11" Type="http://schemas.openxmlformats.org/officeDocument/2006/relationships/hyperlink" Target="https://github.com/cncf/toc/blob/main/process/graduation_criteria.adoc" TargetMode="External"/><Relationship Id="rId10" Type="http://schemas.openxmlformats.org/officeDocument/2006/relationships/hyperlink" Target="https://crossplane.io/docs/v1.4/concepts/providers.html" TargetMode="External"/><Relationship Id="rId13" Type="http://schemas.openxmlformats.org/officeDocument/2006/relationships/image" Target="../media/image6.png"/><Relationship Id="rId12" Type="http://schemas.openxmlformats.org/officeDocument/2006/relationships/hyperlink" Target="https://github.com/cncf/toc/blob/main/process/graduation_criteria.adoc" TargetMode="External"/><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searchitoperations.techtarget.com/news/252502117/HashiCorp-Terraform-10-features-stability-upgrade-relief" TargetMode="External"/><Relationship Id="rId4" Type="http://schemas.openxmlformats.org/officeDocument/2006/relationships/hyperlink" Target="https://searchitoperations.techtarget.com/news/252502117/HashiCorp-Terraform-10-features-stability-upgrade-relief" TargetMode="External"/><Relationship Id="rId9" Type="http://schemas.openxmlformats.org/officeDocument/2006/relationships/hyperlink" Target="https://crossplane.io/docs/v1.4/concepts/providers.html" TargetMode="External"/><Relationship Id="rId5" Type="http://schemas.openxmlformats.org/officeDocument/2006/relationships/hyperlink" Target="https://searchaws.techtarget.com/news/252467716/AWS-CloudFormation-public-roadmap-released-after-user-gripes" TargetMode="External"/><Relationship Id="rId6" Type="http://schemas.openxmlformats.org/officeDocument/2006/relationships/hyperlink" Target="https://searchaws.techtarget.com/news/252467716/AWS-CloudFormation-public-roadmap-released-after-user-gripes" TargetMode="External"/><Relationship Id="rId7" Type="http://schemas.openxmlformats.org/officeDocument/2006/relationships/hyperlink" Target="https://searchitoperations.techtarget.com/definition/declarative-programming" TargetMode="External"/><Relationship Id="rId8" Type="http://schemas.openxmlformats.org/officeDocument/2006/relationships/hyperlink" Target="https://searchitoperations.techtarget.com/definition/declarative-programming" TargetMode="External"/></Relationships>
</file>

<file path=ppt/slides/_rels/slide17.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16.png"/><Relationship Id="rId13" Type="http://schemas.openxmlformats.org/officeDocument/2006/relationships/image" Target="../media/image14.png"/><Relationship Id="rId12"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13.png"/><Relationship Id="rId5" Type="http://schemas.openxmlformats.org/officeDocument/2006/relationships/image" Target="../media/image4.png"/><Relationship Id="rId6" Type="http://schemas.openxmlformats.org/officeDocument/2006/relationships/image" Target="../media/image12.png"/><Relationship Id="rId7" Type="http://schemas.openxmlformats.org/officeDocument/2006/relationships/image" Target="../media/image22.png"/><Relationship Id="rId8"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hyperlink" Target="https://searchitoperations.techtarget.com/news/252502644/OpenShift-Virtualization-gives-KubeVirt-enterprise-foothold" TargetMode="External"/><Relationship Id="rId5" Type="http://schemas.openxmlformats.org/officeDocument/2006/relationships/hyperlink" Target="https://crossplane.io/docs/v1.4/concepts/composition.html" TargetMode="External"/><Relationship Id="rId6" Type="http://schemas.openxmlformats.org/officeDocument/2006/relationships/hyperlink" Target="https://crossplane.io/docs/v1.4/concepts/composition.html" TargetMode="External"/><Relationship Id="rId7" Type="http://schemas.openxmlformats.org/officeDocument/2006/relationships/hyperlink" Target="https://searchitoperations.techtarget.com/news/252504386/DevOps-platforms-seen-as-key-to-enterprise-evolutio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hyperlink" Target="https://docs.google.com/document/d/1RmHXdLhNbyOWPW_AtnnowaRfGejw-qlKQIuLKQWlwzs/edit#heading=h.sa6p0aye4ide" TargetMode="External"/><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insights.lfx.linuxfoundation.org/projects/cncf%2Fcrossplane" TargetMode="External"/><Relationship Id="rId4" Type="http://schemas.openxmlformats.org/officeDocument/2006/relationships/image" Target="../media/image23.png"/><Relationship Id="rId5" Type="http://schemas.openxmlformats.org/officeDocument/2006/relationships/hyperlink" Target="https://www.cncf.io/projects/crossplane/" TargetMode="External"/><Relationship Id="rId6" Type="http://schemas.openxmlformats.org/officeDocument/2006/relationships/hyperlink" Target="https://github.com/crossplane/crossplane" TargetMode="External"/><Relationship Id="rId7"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github.com/crossplane/crossplane/blob/master/LICENSE" TargetMode="External"/><Relationship Id="rId4" Type="http://schemas.openxmlformats.org/officeDocument/2006/relationships/hyperlink" Target="https://github.com/crossplane/crossplane/blob/master/GOVERNANCE.md" TargetMode="External"/><Relationship Id="rId5" Type="http://schemas.openxmlformats.org/officeDocument/2006/relationships/hyperlink" Target="https://github.com/crossplane/crossplane/blob/master/GOVERNANCE.md" TargetMode="External"/><Relationship Id="rId6" Type="http://schemas.openxmlformats.org/officeDocument/2006/relationships/image" Target="../media/image36.png"/><Relationship Id="rId7"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crossplane.io/" TargetMode="External"/><Relationship Id="rId4" Type="http://schemas.openxmlformats.org/officeDocument/2006/relationships/hyperlink" Target="https://upbound.io/registry/"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www.getambassador.io/docs/edge-stack/latest/tutorials/getting-started/" TargetMode="External"/><Relationship Id="rId4" Type="http://schemas.openxmlformats.org/officeDocument/2006/relationships/hyperlink" Target="https://blog.getambassador.io/multi-cluster-kubernetes-with-ambassador-and-linkerd-2caf0e978f8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submariner.io/getting-started/architecture/gateway-engine/" TargetMode="External"/><Relationship Id="rId4" Type="http://schemas.openxmlformats.org/officeDocument/2006/relationships/hyperlink" Target="https://submariner.io/getting-started/architecture/route-agent/" TargetMode="External"/><Relationship Id="rId5" Type="http://schemas.openxmlformats.org/officeDocument/2006/relationships/hyperlink" Target="https://submariner.io/getting-started/architecture/broker/" TargetMode="External"/><Relationship Id="rId6" Type="http://schemas.openxmlformats.org/officeDocument/2006/relationships/hyperlink" Target="https://submariner.io/getting-started/architecture/service-discovery/" TargetMode="External"/><Relationship Id="rId7" Type="http://schemas.openxmlformats.org/officeDocument/2006/relationships/hyperlink" Target="https://submariner.io/getting-started/architecture/globalne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www.infoq.com/articles/crossplane-paas-kubernetes/" TargetMode="External"/><Relationship Id="rId4" Type="http://schemas.openxmlformats.org/officeDocument/2006/relationships/hyperlink" Target="https://www.forbes.com/sites/janakirammsv/2021/09/15/how-crossplane-transforms-kubernetes-into-a-universal-control-plane/?sh=27740f556386" TargetMode="External"/><Relationship Id="rId5" Type="http://schemas.openxmlformats.org/officeDocument/2006/relationships/hyperlink" Target="https://blog.csdn.net/xialingming/article/details/120484509" TargetMode="External"/><Relationship Id="rId6" Type="http://schemas.openxmlformats.org/officeDocument/2006/relationships/hyperlink" Target="https://docs.google.com/document/d/1whncqdUeU2cATGEJhHvzXWC9xdK29Er45NJeoemxebo/edit" TargetMode="External"/><Relationship Id="rId7" Type="http://schemas.openxmlformats.org/officeDocument/2006/relationships/hyperlink" Target="https://blog.csdn.net/xialingming/article/details/120304088?ops_request_misc=%7B%22request%5Fid%22%3A%22163795865316780271951506%22%2C%22scm%22%3A%2220140713.130102334.pc%5Fall.%22%7D&amp;request_id=163795865316780271951506&amp;biz_id=0&amp;utm_medium=distribute.pc_search_result.none-task-blog-2~all~first_rank_ecpm_v1~rank_v31_ecpm-1-120304088.first_rank_v2_pc_rank_v29&amp;utm_term=%E6%95%B0%E6%8D%AE%E5%BA%93crossplane&amp;spm=1018.2226.3001.4187" TargetMode="External"/><Relationship Id="rId8" Type="http://schemas.openxmlformats.org/officeDocument/2006/relationships/hyperlink" Target="https://searchitoperations.techtarget.com/news/252508176/Crossplane-project-could-disrupt-infrastructure-as-cod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www.terraform.io" TargetMode="Externa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s://www.pulumi.com" TargetMode="Externa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40.png"/><Relationship Id="rId6" Type="http://schemas.openxmlformats.org/officeDocument/2006/relationships/image" Target="../media/image35.png"/><Relationship Id="rId7"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4.png"/><Relationship Id="rId4" Type="http://schemas.openxmlformats.org/officeDocument/2006/relationships/image" Target="../media/image28.png"/><Relationship Id="rId5" Type="http://schemas.openxmlformats.org/officeDocument/2006/relationships/image" Target="../media/image45.png"/><Relationship Id="rId6"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hyperlink" Target="https://docs.google.com/document/d/1RmHXdLhNbyOWPW_AtnnowaRfGejw-qlKQIuLKQWlwzs/edi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hyperlink" Target="https://github.com/submariner-io/submariner" TargetMode="External"/><Relationship Id="rId5" Type="http://schemas.openxmlformats.org/officeDocument/2006/relationships/hyperlink" Target="https://github.com/kubernetes-sigs/mcs-api"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www.cncf.io/projects/crossplane/" TargetMode="External"/><Relationship Id="rId4" Type="http://schemas.openxmlformats.org/officeDocument/2006/relationships/hyperlink" Target="https://github.com/crossplane/crossplane" TargetMode="External"/><Relationship Id="rId5"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800"/>
              <a:t>                              </a:t>
            </a:r>
            <a:r>
              <a:rPr lang="en" sz="2800"/>
              <a:t>Submariner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4"/>
          <p:cNvSpPr txBox="1"/>
          <p:nvPr/>
        </p:nvSpPr>
        <p:spPr>
          <a:xfrm>
            <a:off x="304800" y="914400"/>
            <a:ext cx="58881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Liqo, an open-source project that creates a virtual cluster that spans multiple real clusters, either on-prem or managed (AKS, EKS,GKE), and instantiates the desired applications seamlessly in the appropriate cluster.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500">
                <a:solidFill>
                  <a:schemeClr val="dk1"/>
                </a:solidFill>
              </a:rPr>
              <a:t>Liqo aims to create an opportunistic interconnection of multiple Kubernetes clusters allowing seamless resource and service sharing among them, creating an "endless Kubernetes ocean" where the user applications can be scheduled.</a:t>
            </a:r>
            <a:endParaRPr>
              <a:solidFill>
                <a:schemeClr val="dk1"/>
              </a:solidFill>
            </a:endParaRPr>
          </a:p>
        </p:txBody>
      </p:sp>
      <p:sp>
        <p:nvSpPr>
          <p:cNvPr id="156" name="Google Shape;156;p34"/>
          <p:cNvSpPr txBox="1"/>
          <p:nvPr/>
        </p:nvSpPr>
        <p:spPr>
          <a:xfrm>
            <a:off x="346309" y="194558"/>
            <a:ext cx="1940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2300"/>
              </a:spcAft>
              <a:buClr>
                <a:srgbClr val="000000"/>
              </a:buClr>
              <a:buSzPts val="2000"/>
              <a:buFont typeface="Arial"/>
              <a:buNone/>
            </a:pPr>
            <a:r>
              <a:rPr b="1" lang="en" sz="2200">
                <a:solidFill>
                  <a:srgbClr val="2E75B5"/>
                </a:solidFill>
                <a:latin typeface="Calibri"/>
                <a:ea typeface="Calibri"/>
                <a:cs typeface="Calibri"/>
                <a:sym typeface="Calibri"/>
              </a:rPr>
              <a:t>Liqo</a:t>
            </a:r>
            <a:endParaRPr b="0" i="0" sz="2200" u="none" cap="none" strike="noStrike">
              <a:solidFill>
                <a:srgbClr val="2E75B5"/>
              </a:solidFill>
              <a:latin typeface="Calibri"/>
              <a:ea typeface="Calibri"/>
              <a:cs typeface="Calibri"/>
              <a:sym typeface="Calibri"/>
            </a:endParaRPr>
          </a:p>
        </p:txBody>
      </p:sp>
      <p:pic>
        <p:nvPicPr>
          <p:cNvPr id="157" name="Google Shape;157;p34"/>
          <p:cNvPicPr preferRelativeResize="0"/>
          <p:nvPr/>
        </p:nvPicPr>
        <p:blipFill>
          <a:blip r:embed="rId3">
            <a:alphaModFix/>
          </a:blip>
          <a:stretch>
            <a:fillRect/>
          </a:stretch>
        </p:blipFill>
        <p:spPr>
          <a:xfrm>
            <a:off x="6257700" y="914400"/>
            <a:ext cx="2505075" cy="2047875"/>
          </a:xfrm>
          <a:prstGeom prst="rect">
            <a:avLst/>
          </a:prstGeom>
          <a:noFill/>
          <a:ln>
            <a:noFill/>
          </a:ln>
        </p:spPr>
      </p:pic>
      <p:pic>
        <p:nvPicPr>
          <p:cNvPr id="158" name="Google Shape;158;p34"/>
          <p:cNvPicPr preferRelativeResize="0"/>
          <p:nvPr/>
        </p:nvPicPr>
        <p:blipFill>
          <a:blip r:embed="rId4">
            <a:alphaModFix/>
          </a:blip>
          <a:stretch>
            <a:fillRect/>
          </a:stretch>
        </p:blipFill>
        <p:spPr>
          <a:xfrm>
            <a:off x="4498525" y="3138700"/>
            <a:ext cx="4604495" cy="2004800"/>
          </a:xfrm>
          <a:prstGeom prst="rect">
            <a:avLst/>
          </a:prstGeom>
          <a:noFill/>
          <a:ln>
            <a:noFill/>
          </a:ln>
        </p:spPr>
      </p:pic>
      <p:pic>
        <p:nvPicPr>
          <p:cNvPr id="159" name="Google Shape;159;p34"/>
          <p:cNvPicPr preferRelativeResize="0"/>
          <p:nvPr/>
        </p:nvPicPr>
        <p:blipFill>
          <a:blip r:embed="rId5">
            <a:alphaModFix/>
          </a:blip>
          <a:stretch>
            <a:fillRect/>
          </a:stretch>
        </p:blipFill>
        <p:spPr>
          <a:xfrm>
            <a:off x="152400" y="3252600"/>
            <a:ext cx="4149756" cy="1890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35"/>
          <p:cNvPicPr preferRelativeResize="0"/>
          <p:nvPr/>
        </p:nvPicPr>
        <p:blipFill>
          <a:blip r:embed="rId3">
            <a:alphaModFix/>
          </a:blip>
          <a:stretch>
            <a:fillRect/>
          </a:stretch>
        </p:blipFill>
        <p:spPr>
          <a:xfrm>
            <a:off x="50900" y="-87613"/>
            <a:ext cx="8913249" cy="4709125"/>
          </a:xfrm>
          <a:prstGeom prst="rect">
            <a:avLst/>
          </a:prstGeom>
          <a:noFill/>
          <a:ln>
            <a:noFill/>
          </a:ln>
        </p:spPr>
      </p:pic>
      <p:pic>
        <p:nvPicPr>
          <p:cNvPr id="165" name="Google Shape;165;p35"/>
          <p:cNvPicPr preferRelativeResize="0"/>
          <p:nvPr/>
        </p:nvPicPr>
        <p:blipFill>
          <a:blip r:embed="rId4">
            <a:alphaModFix/>
          </a:blip>
          <a:stretch>
            <a:fillRect/>
          </a:stretch>
        </p:blipFill>
        <p:spPr>
          <a:xfrm>
            <a:off x="6964025" y="3962672"/>
            <a:ext cx="2179975" cy="1180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36"/>
          <p:cNvPicPr preferRelativeResize="0"/>
          <p:nvPr/>
        </p:nvPicPr>
        <p:blipFill>
          <a:blip r:embed="rId3">
            <a:alphaModFix/>
          </a:blip>
          <a:stretch>
            <a:fillRect/>
          </a:stretch>
        </p:blipFill>
        <p:spPr>
          <a:xfrm>
            <a:off x="116988" y="215125"/>
            <a:ext cx="8910024" cy="4475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7"/>
          <p:cNvSpPr txBox="1"/>
          <p:nvPr/>
        </p:nvSpPr>
        <p:spPr>
          <a:xfrm>
            <a:off x="138150" y="129900"/>
            <a:ext cx="8692200" cy="523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3C78D8"/>
                </a:solidFill>
              </a:rPr>
              <a:t>Takeaways</a:t>
            </a:r>
            <a:endParaRPr b="1" sz="2200">
              <a:solidFill>
                <a:srgbClr val="3C78D8"/>
              </a:solidFill>
            </a:endParaRPr>
          </a:p>
        </p:txBody>
      </p:sp>
      <p:sp>
        <p:nvSpPr>
          <p:cNvPr id="176" name="Google Shape;176;p37"/>
          <p:cNvSpPr txBox="1"/>
          <p:nvPr/>
        </p:nvSpPr>
        <p:spPr>
          <a:xfrm>
            <a:off x="330925" y="804600"/>
            <a:ext cx="7772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Liqo is about multi cluster abstraction and resource sharing across multiple clusters.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Egdegallery </a:t>
            </a:r>
            <a:r>
              <a:rPr lang="en"/>
              <a:t>don't</a:t>
            </a:r>
            <a:r>
              <a:rPr lang="en"/>
              <a:t> have any requirement related to clusters interconnection or sharing resources deployed in other cluster. If need </a:t>
            </a:r>
            <a:r>
              <a:rPr lang="en"/>
              <a:t>arises</a:t>
            </a:r>
            <a:r>
              <a:rPr lang="en"/>
              <a:t> Liqo can be leveraged in edgegallery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8"/>
          <p:cNvSpPr txBox="1"/>
          <p:nvPr/>
        </p:nvSpPr>
        <p:spPr>
          <a:xfrm>
            <a:off x="3915068" y="2202215"/>
            <a:ext cx="1940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2300"/>
              </a:spcAft>
              <a:buClr>
                <a:srgbClr val="000000"/>
              </a:buClr>
              <a:buSzPts val="2000"/>
              <a:buFont typeface="Arial"/>
              <a:buNone/>
            </a:pPr>
            <a:r>
              <a:rPr b="1" i="0" lang="en" sz="2200" u="none" cap="none" strike="noStrike">
                <a:solidFill>
                  <a:srgbClr val="2E75B5"/>
                </a:solidFill>
                <a:latin typeface="Calibri"/>
                <a:ea typeface="Calibri"/>
                <a:cs typeface="Calibri"/>
                <a:sym typeface="Calibri"/>
              </a:rPr>
              <a:t>Crossplane</a:t>
            </a:r>
            <a:endParaRPr b="0" i="0" sz="2200" u="none" cap="none" strike="noStrike">
              <a:solidFill>
                <a:srgbClr val="2E75B5"/>
              </a:solidFill>
              <a:latin typeface="Calibri"/>
              <a:ea typeface="Calibri"/>
              <a:cs typeface="Calibri"/>
              <a:sym typeface="Calibri"/>
            </a:endParaRPr>
          </a:p>
        </p:txBody>
      </p:sp>
      <p:pic>
        <p:nvPicPr>
          <p:cNvPr id="182" name="Google Shape;182;p38"/>
          <p:cNvPicPr preferRelativeResize="0"/>
          <p:nvPr/>
        </p:nvPicPr>
        <p:blipFill rotWithShape="1">
          <a:blip r:embed="rId3">
            <a:alphaModFix/>
          </a:blip>
          <a:srcRect b="0" l="0" r="0" t="0"/>
          <a:stretch/>
        </p:blipFill>
        <p:spPr>
          <a:xfrm>
            <a:off x="3467696" y="2163769"/>
            <a:ext cx="409575" cy="600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9"/>
          <p:cNvPicPr preferRelativeResize="0"/>
          <p:nvPr/>
        </p:nvPicPr>
        <p:blipFill rotWithShape="1">
          <a:blip r:embed="rId3">
            <a:alphaModFix/>
          </a:blip>
          <a:srcRect b="0" l="0" r="0" t="0"/>
          <a:stretch/>
        </p:blipFill>
        <p:spPr>
          <a:xfrm>
            <a:off x="390418" y="533477"/>
            <a:ext cx="4306426" cy="2487125"/>
          </a:xfrm>
          <a:prstGeom prst="rect">
            <a:avLst/>
          </a:prstGeom>
          <a:noFill/>
          <a:ln>
            <a:noFill/>
          </a:ln>
        </p:spPr>
      </p:pic>
      <p:sp>
        <p:nvSpPr>
          <p:cNvPr id="188" name="Google Shape;188;p39"/>
          <p:cNvSpPr txBox="1"/>
          <p:nvPr/>
        </p:nvSpPr>
        <p:spPr>
          <a:xfrm>
            <a:off x="3395609" y="-59542"/>
            <a:ext cx="1940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2300"/>
              </a:spcAft>
              <a:buClr>
                <a:srgbClr val="000000"/>
              </a:buClr>
              <a:buSzPts val="2000"/>
              <a:buFont typeface="Arial"/>
              <a:buNone/>
            </a:pPr>
            <a:r>
              <a:rPr b="1" i="0" lang="en" sz="2200" u="none" cap="none" strike="noStrike">
                <a:solidFill>
                  <a:srgbClr val="2E75B5"/>
                </a:solidFill>
                <a:latin typeface="Calibri"/>
                <a:ea typeface="Calibri"/>
                <a:cs typeface="Calibri"/>
                <a:sym typeface="Calibri"/>
              </a:rPr>
              <a:t>Crossplane</a:t>
            </a:r>
            <a:endParaRPr b="0" i="0" sz="2200" u="none" cap="none" strike="noStrike">
              <a:solidFill>
                <a:srgbClr val="2E75B5"/>
              </a:solidFill>
              <a:latin typeface="Calibri"/>
              <a:ea typeface="Calibri"/>
              <a:cs typeface="Calibri"/>
              <a:sym typeface="Calibri"/>
            </a:endParaRPr>
          </a:p>
        </p:txBody>
      </p:sp>
      <p:sp>
        <p:nvSpPr>
          <p:cNvPr id="189" name="Google Shape;189;p39"/>
          <p:cNvSpPr txBox="1"/>
          <p:nvPr/>
        </p:nvSpPr>
        <p:spPr>
          <a:xfrm>
            <a:off x="4101175" y="609600"/>
            <a:ext cx="5099700" cy="46377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Crossplane is implemented as a</a:t>
            </a:r>
            <a:r>
              <a:rPr b="0" i="0" lang="en" sz="1100" u="none" cap="none" strike="noStrike">
                <a:solidFill>
                  <a:schemeClr val="hlink"/>
                </a:solidFill>
                <a:uFill>
                  <a:noFill/>
                </a:uFill>
                <a:latin typeface="Arial"/>
                <a:ea typeface="Arial"/>
                <a:cs typeface="Arial"/>
                <a:sym typeface="Arial"/>
                <a:hlinkClick r:id="rId4"/>
              </a:rPr>
              <a:t> </a:t>
            </a:r>
            <a:r>
              <a:rPr b="0" i="0" lang="en" sz="1100" u="sng" cap="none" strike="noStrike">
                <a:solidFill>
                  <a:schemeClr val="hlink"/>
                </a:solidFill>
                <a:latin typeface="Arial"/>
                <a:ea typeface="Arial"/>
                <a:cs typeface="Arial"/>
                <a:sym typeface="Arial"/>
                <a:hlinkClick r:id="rId5"/>
              </a:rPr>
              <a:t>Kubernetes add-on</a:t>
            </a:r>
            <a:r>
              <a:rPr b="0" i="0" lang="en" sz="1100" u="none" cap="none" strike="noStrike">
                <a:solidFill>
                  <a:schemeClr val="dk1"/>
                </a:solidFill>
                <a:latin typeface="Arial"/>
                <a:ea typeface="Arial"/>
                <a:cs typeface="Arial"/>
                <a:sym typeface="Arial"/>
              </a:rPr>
              <a:t> and extends any cluster with the ability to provision and manage cloud infrastructure, services, and applications.</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Crossplane uses Kubernetes-styled declarative and API-driven configuration and management to control any piece of infrastructure, on-premises or in the cloud. Through this approach, infrastructure can be configured using</a:t>
            </a:r>
            <a:r>
              <a:rPr b="0" i="0" lang="en" sz="1100" u="none" cap="none" strike="noStrike">
                <a:solidFill>
                  <a:schemeClr val="hlink"/>
                </a:solidFill>
                <a:uFill>
                  <a:noFill/>
                </a:uFill>
                <a:latin typeface="Arial"/>
                <a:ea typeface="Arial"/>
                <a:cs typeface="Arial"/>
                <a:sym typeface="Arial"/>
                <a:hlinkClick r:id="rId6"/>
              </a:rPr>
              <a:t> </a:t>
            </a:r>
            <a:r>
              <a:rPr b="0" i="0" lang="en" sz="1100" u="sng" cap="none" strike="noStrike">
                <a:solidFill>
                  <a:schemeClr val="hlink"/>
                </a:solidFill>
                <a:latin typeface="Arial"/>
                <a:ea typeface="Arial"/>
                <a:cs typeface="Arial"/>
                <a:sym typeface="Arial"/>
                <a:hlinkClick r:id="rId7"/>
              </a:rPr>
              <a:t>custom resource definitions (CRDs)</a:t>
            </a:r>
            <a:r>
              <a:rPr b="0" i="0" lang="en" sz="1100" u="none" cap="none" strike="noStrike">
                <a:solidFill>
                  <a:schemeClr val="dk1"/>
                </a:solidFill>
                <a:latin typeface="Arial"/>
                <a:ea typeface="Arial"/>
                <a:cs typeface="Arial"/>
                <a:sym typeface="Arial"/>
              </a:rPr>
              <a:t> and YAML. </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It can also be managed via well established tools like kubectl or via the Kubernetes API itself. The use of Kubernetes also allows the definition of security controls, via</a:t>
            </a:r>
            <a:r>
              <a:rPr b="0" i="0" lang="en" sz="1100" u="none" cap="none" strike="noStrike">
                <a:solidFill>
                  <a:schemeClr val="hlink"/>
                </a:solidFill>
                <a:uFill>
                  <a:noFill/>
                </a:uFill>
                <a:latin typeface="Arial"/>
                <a:ea typeface="Arial"/>
                <a:cs typeface="Arial"/>
                <a:sym typeface="Arial"/>
                <a:hlinkClick r:id="rId8"/>
              </a:rPr>
              <a:t> </a:t>
            </a:r>
            <a:r>
              <a:rPr b="0" i="0" lang="en" sz="1100" u="sng" cap="none" strike="noStrike">
                <a:solidFill>
                  <a:schemeClr val="hlink"/>
                </a:solidFill>
                <a:latin typeface="Arial"/>
                <a:ea typeface="Arial"/>
                <a:cs typeface="Arial"/>
                <a:sym typeface="Arial"/>
                <a:hlinkClick r:id="rId9"/>
              </a:rPr>
              <a:t>RBAC</a:t>
            </a:r>
            <a:r>
              <a:rPr b="0" i="0" lang="en" sz="1100" u="none" cap="none" strike="noStrike">
                <a:solidFill>
                  <a:schemeClr val="dk1"/>
                </a:solidFill>
                <a:latin typeface="Arial"/>
                <a:ea typeface="Arial"/>
                <a:cs typeface="Arial"/>
                <a:sym typeface="Arial"/>
              </a:rPr>
              <a:t>, or policies, using</a:t>
            </a:r>
            <a:r>
              <a:rPr b="0" i="0" lang="en" sz="1100" u="none" cap="none" strike="noStrike">
                <a:solidFill>
                  <a:schemeClr val="hlink"/>
                </a:solidFill>
                <a:uFill>
                  <a:noFill/>
                </a:uFill>
                <a:latin typeface="Arial"/>
                <a:ea typeface="Arial"/>
                <a:cs typeface="Arial"/>
                <a:sym typeface="Arial"/>
                <a:hlinkClick r:id="rId10"/>
              </a:rPr>
              <a:t> </a:t>
            </a:r>
            <a:r>
              <a:rPr b="0" i="0" lang="en" sz="1100" u="sng" cap="none" strike="noStrike">
                <a:solidFill>
                  <a:schemeClr val="hlink"/>
                </a:solidFill>
                <a:latin typeface="Arial"/>
                <a:ea typeface="Arial"/>
                <a:cs typeface="Arial"/>
                <a:sym typeface="Arial"/>
                <a:hlinkClick r:id="rId11"/>
              </a:rPr>
              <a:t>Open Policy Agent (OPA)</a:t>
            </a:r>
            <a:r>
              <a:rPr b="0" i="0" lang="en" sz="1100" u="none" cap="none" strike="noStrike">
                <a:solidFill>
                  <a:schemeClr val="dk1"/>
                </a:solidFill>
                <a:latin typeface="Arial"/>
                <a:ea typeface="Arial"/>
                <a:cs typeface="Arial"/>
                <a:sym typeface="Arial"/>
              </a:rPr>
              <a:t> implemented via</a:t>
            </a:r>
            <a:r>
              <a:rPr b="0" i="0" lang="en" sz="1100" u="none" cap="none" strike="noStrike">
                <a:solidFill>
                  <a:schemeClr val="hlink"/>
                </a:solidFill>
                <a:uFill>
                  <a:noFill/>
                </a:uFill>
                <a:latin typeface="Arial"/>
                <a:ea typeface="Arial"/>
                <a:cs typeface="Arial"/>
                <a:sym typeface="Arial"/>
                <a:hlinkClick r:id="rId12"/>
              </a:rPr>
              <a:t> </a:t>
            </a:r>
            <a:r>
              <a:rPr b="0" i="0" lang="en" sz="1100" u="sng" cap="none" strike="noStrike">
                <a:solidFill>
                  <a:schemeClr val="hlink"/>
                </a:solidFill>
                <a:latin typeface="Arial"/>
                <a:ea typeface="Arial"/>
                <a:cs typeface="Arial"/>
                <a:sym typeface="Arial"/>
                <a:hlinkClick r:id="rId13"/>
              </a:rPr>
              <a:t>Gatekeeper</a:t>
            </a:r>
            <a:r>
              <a:rPr b="0" i="0" lang="en"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As part of the Crossplane installation a Kubernetes resource controller is configured to be responsible for the entire lifecycle of a resource: provisioning, health checking, scaling, failover, and actively responding to external changes that deviate from the desired configuration.</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Crossplane integrates with continuous delivery (CD) pipelines so that application infrastructure configuration is stored in a single control cluster. Teams can create, track, and approve changes using cloud native CD best practices such as</a:t>
            </a:r>
            <a:r>
              <a:rPr b="0" i="0" lang="en" sz="1100" u="none" cap="none" strike="noStrike">
                <a:solidFill>
                  <a:schemeClr val="hlink"/>
                </a:solidFill>
                <a:uFill>
                  <a:noFill/>
                </a:uFill>
                <a:latin typeface="Arial"/>
                <a:ea typeface="Arial"/>
                <a:cs typeface="Arial"/>
                <a:sym typeface="Arial"/>
                <a:hlinkClick r:id="rId14"/>
              </a:rPr>
              <a:t> </a:t>
            </a:r>
            <a:r>
              <a:rPr b="0" i="0" lang="en" sz="1100" u="sng" cap="none" strike="noStrike">
                <a:solidFill>
                  <a:schemeClr val="hlink"/>
                </a:solidFill>
                <a:latin typeface="Arial"/>
                <a:ea typeface="Arial"/>
                <a:cs typeface="Arial"/>
                <a:sym typeface="Arial"/>
                <a:hlinkClick r:id="rId15"/>
              </a:rPr>
              <a:t>GitOps</a:t>
            </a:r>
            <a:r>
              <a:rPr b="0" i="0" lang="en"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p:txBody>
      </p:sp>
      <p:pic>
        <p:nvPicPr>
          <p:cNvPr id="190" name="Google Shape;190;p39"/>
          <p:cNvPicPr preferRelativeResize="0"/>
          <p:nvPr/>
        </p:nvPicPr>
        <p:blipFill rotWithShape="1">
          <a:blip r:embed="rId16">
            <a:alphaModFix/>
          </a:blip>
          <a:srcRect b="0" l="0" r="0" t="0"/>
          <a:stretch/>
        </p:blipFill>
        <p:spPr>
          <a:xfrm>
            <a:off x="56675" y="98663"/>
            <a:ext cx="409575" cy="600075"/>
          </a:xfrm>
          <a:prstGeom prst="rect">
            <a:avLst/>
          </a:prstGeom>
          <a:noFill/>
          <a:ln>
            <a:noFill/>
          </a:ln>
        </p:spPr>
      </p:pic>
      <p:pic>
        <p:nvPicPr>
          <p:cNvPr id="191" name="Google Shape;191;p39"/>
          <p:cNvPicPr preferRelativeResize="0"/>
          <p:nvPr/>
        </p:nvPicPr>
        <p:blipFill rotWithShape="1">
          <a:blip r:embed="rId17">
            <a:alphaModFix/>
          </a:blip>
          <a:srcRect b="0" l="0" r="0" t="0"/>
          <a:stretch/>
        </p:blipFill>
        <p:spPr>
          <a:xfrm>
            <a:off x="7655400" y="76200"/>
            <a:ext cx="1390650" cy="504825"/>
          </a:xfrm>
          <a:prstGeom prst="rect">
            <a:avLst/>
          </a:prstGeom>
          <a:noFill/>
          <a:ln>
            <a:noFill/>
          </a:ln>
        </p:spPr>
      </p:pic>
      <p:pic>
        <p:nvPicPr>
          <p:cNvPr id="192" name="Google Shape;192;p39"/>
          <p:cNvPicPr preferRelativeResize="0"/>
          <p:nvPr/>
        </p:nvPicPr>
        <p:blipFill rotWithShape="1">
          <a:blip r:embed="rId18">
            <a:alphaModFix/>
          </a:blip>
          <a:srcRect b="0" l="0" r="0" t="0"/>
          <a:stretch/>
        </p:blipFill>
        <p:spPr>
          <a:xfrm>
            <a:off x="0" y="3044849"/>
            <a:ext cx="4300725" cy="2177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0"/>
          <p:cNvSpPr txBox="1"/>
          <p:nvPr/>
        </p:nvSpPr>
        <p:spPr>
          <a:xfrm>
            <a:off x="0" y="1041115"/>
            <a:ext cx="8840745" cy="388334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A CNCF Kubernetes orchestration project that was promoted from sandbox to incubation.</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None/>
            </a:pPr>
            <a:r>
              <a:rPr b="0" i="0" lang="en" sz="1100" u="none" cap="none" strike="noStrike">
                <a:solidFill>
                  <a:schemeClr val="dk1"/>
                </a:solidFill>
                <a:latin typeface="Arial"/>
                <a:ea typeface="Arial"/>
                <a:cs typeface="Arial"/>
                <a:sym typeface="Arial"/>
              </a:rPr>
              <a:t>Crossplane and </a:t>
            </a:r>
            <a:r>
              <a:rPr b="1" i="0" lang="en" sz="1100" u="none" cap="none" strike="noStrike">
                <a:solidFill>
                  <a:srgbClr val="1155CC"/>
                </a:solidFill>
                <a:latin typeface="Arial"/>
                <a:ea typeface="Arial"/>
                <a:cs typeface="Arial"/>
                <a:sym typeface="Arial"/>
              </a:rPr>
              <a:t>Upbound</a:t>
            </a:r>
            <a:r>
              <a:rPr b="0" i="0" lang="en" sz="1100" u="none" cap="none" strike="noStrike">
                <a:solidFill>
                  <a:schemeClr val="dk1"/>
                </a:solidFill>
                <a:latin typeface="Arial"/>
                <a:ea typeface="Arial"/>
                <a:cs typeface="Arial"/>
                <a:sym typeface="Arial"/>
              </a:rPr>
              <a:t>.io were created by Tabbara in late 2018. Crossplane was accepted by the Cloud Native Computing Foundation (</a:t>
            </a:r>
            <a:r>
              <a:rPr b="1" i="0" lang="en" sz="1100" u="none" cap="none" strike="noStrike">
                <a:solidFill>
                  <a:schemeClr val="dk1"/>
                </a:solidFill>
                <a:latin typeface="Arial"/>
                <a:ea typeface="Arial"/>
                <a:cs typeface="Arial"/>
                <a:sym typeface="Arial"/>
              </a:rPr>
              <a:t>CNCF</a:t>
            </a:r>
            <a:r>
              <a:rPr b="0" i="0" lang="en" sz="1100" u="none" cap="none" strike="noStrike">
                <a:solidFill>
                  <a:schemeClr val="dk1"/>
                </a:solidFill>
                <a:latin typeface="Arial"/>
                <a:ea typeface="Arial"/>
                <a:cs typeface="Arial"/>
                <a:sym typeface="Arial"/>
              </a:rPr>
              <a:t>) as a</a:t>
            </a:r>
            <a:r>
              <a:rPr b="1" i="0" lang="en" sz="1100" u="none" cap="none" strike="noStrike">
                <a:solidFill>
                  <a:schemeClr val="dk1"/>
                </a:solidFill>
                <a:latin typeface="Arial"/>
                <a:ea typeface="Arial"/>
                <a:cs typeface="Arial"/>
                <a:sym typeface="Arial"/>
              </a:rPr>
              <a:t> sandbox project in May 2020 </a:t>
            </a:r>
            <a:r>
              <a:rPr b="0" i="0" lang="en" sz="1100" u="none" cap="none" strike="noStrike">
                <a:solidFill>
                  <a:schemeClr val="dk1"/>
                </a:solidFill>
                <a:latin typeface="Arial"/>
                <a:ea typeface="Arial"/>
                <a:cs typeface="Arial"/>
                <a:sym typeface="Arial"/>
              </a:rPr>
              <a:t>and promoted to the </a:t>
            </a:r>
            <a:r>
              <a:rPr b="1" i="0" lang="en" sz="1100" u="none" cap="none" strike="noStrike">
                <a:solidFill>
                  <a:schemeClr val="dk1"/>
                </a:solidFill>
                <a:latin typeface="Arial"/>
                <a:ea typeface="Arial"/>
                <a:cs typeface="Arial"/>
                <a:sym typeface="Arial"/>
              </a:rPr>
              <a:t>intermediate incubation stage sept-2021</a:t>
            </a:r>
            <a:r>
              <a:rPr b="0" i="0" lang="en"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None/>
            </a:pPr>
            <a:r>
              <a:rPr b="0" i="0" lang="en" sz="1100" u="none" cap="none" strike="noStrike">
                <a:solidFill>
                  <a:schemeClr val="dk1"/>
                </a:solidFill>
                <a:latin typeface="Arial"/>
                <a:ea typeface="Arial"/>
                <a:cs typeface="Arial"/>
                <a:sym typeface="Arial"/>
              </a:rPr>
              <a:t>To reach incubation, Crossplane had to demonstrate production use, among other criteria. It </a:t>
            </a:r>
            <a:r>
              <a:rPr b="1" i="0" lang="en" sz="1100" u="none" cap="none" strike="noStrike">
                <a:solidFill>
                  <a:schemeClr val="dk1"/>
                </a:solidFill>
                <a:latin typeface="Arial"/>
                <a:ea typeface="Arial"/>
                <a:cs typeface="Arial"/>
                <a:sym typeface="Arial"/>
              </a:rPr>
              <a:t>cited users including Accenture, Deutsche Bahn, Plotly, Ripcord and Zego.</a:t>
            </a:r>
            <a:endParaRPr b="1"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Crossplane extends the Kubernetes control plane, originally created to </a:t>
            </a:r>
            <a:r>
              <a:rPr b="1" i="0" lang="en" sz="1100" u="none" cap="none" strike="noStrike">
                <a:solidFill>
                  <a:schemeClr val="dk1"/>
                </a:solidFill>
                <a:latin typeface="Arial"/>
                <a:ea typeface="Arial"/>
                <a:cs typeface="Arial"/>
                <a:sym typeface="Arial"/>
              </a:rPr>
              <a:t>manage container workloads, to manage resources </a:t>
            </a:r>
            <a:r>
              <a:rPr b="0" i="0" lang="en" sz="1100" u="none" cap="none" strike="noStrike">
                <a:solidFill>
                  <a:schemeClr val="dk1"/>
                </a:solidFill>
                <a:latin typeface="Arial"/>
                <a:ea typeface="Arial"/>
                <a:cs typeface="Arial"/>
                <a:sym typeface="Arial"/>
              </a:rPr>
              <a:t>such as virtual machines and cloud storage objects as well.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This is typically the territory of infrastructure-as-code tools such as</a:t>
            </a:r>
            <a:r>
              <a:rPr b="0" i="0" lang="en" sz="1100" u="none" cap="none" strike="noStrike">
                <a:solidFill>
                  <a:schemeClr val="hlink"/>
                </a:solidFill>
                <a:uFill>
                  <a:noFill/>
                </a:uFill>
                <a:latin typeface="Arial"/>
                <a:ea typeface="Arial"/>
                <a:cs typeface="Arial"/>
                <a:sym typeface="Arial"/>
                <a:hlinkClick r:id="rId3"/>
              </a:rPr>
              <a:t> </a:t>
            </a:r>
            <a:r>
              <a:rPr b="0" i="0" lang="en" sz="1100" u="sng" cap="none" strike="noStrike">
                <a:solidFill>
                  <a:schemeClr val="hlink"/>
                </a:solidFill>
                <a:latin typeface="Arial"/>
                <a:ea typeface="Arial"/>
                <a:cs typeface="Arial"/>
                <a:sym typeface="Arial"/>
                <a:hlinkClick r:id="rId4"/>
              </a:rPr>
              <a:t>HashiCorp's Terraform</a:t>
            </a:r>
            <a:r>
              <a:rPr b="0" i="0" lang="en" sz="1100" u="none" cap="none" strike="noStrike">
                <a:solidFill>
                  <a:schemeClr val="dk1"/>
                </a:solidFill>
                <a:latin typeface="Arial"/>
                <a:ea typeface="Arial"/>
                <a:cs typeface="Arial"/>
                <a:sym typeface="Arial"/>
              </a:rPr>
              <a:t> and</a:t>
            </a:r>
            <a:r>
              <a:rPr b="0" i="0" lang="en" sz="1100" u="none" cap="none" strike="noStrike">
                <a:solidFill>
                  <a:schemeClr val="hlink"/>
                </a:solidFill>
                <a:uFill>
                  <a:noFill/>
                </a:uFill>
                <a:latin typeface="Arial"/>
                <a:ea typeface="Arial"/>
                <a:cs typeface="Arial"/>
                <a:sym typeface="Arial"/>
                <a:hlinkClick r:id="rId5"/>
              </a:rPr>
              <a:t> </a:t>
            </a:r>
            <a:r>
              <a:rPr b="0" i="0" lang="en" sz="1100" u="sng" cap="none" strike="noStrike">
                <a:solidFill>
                  <a:schemeClr val="hlink"/>
                </a:solidFill>
                <a:latin typeface="Arial"/>
                <a:ea typeface="Arial"/>
                <a:cs typeface="Arial"/>
                <a:sym typeface="Arial"/>
                <a:hlinkClick r:id="rId6"/>
              </a:rPr>
              <a:t>AWS CloudFormation</a:t>
            </a:r>
            <a:r>
              <a:rPr b="0" i="0" lang="en" sz="1100" u="none" cap="none" strike="noStrike">
                <a:solidFill>
                  <a:schemeClr val="dk1"/>
                </a:solidFill>
                <a:latin typeface="Arial"/>
                <a:ea typeface="Arial"/>
                <a:cs typeface="Arial"/>
                <a:sym typeface="Arial"/>
              </a:rPr>
              <a:t>, which are widely used to automate the provisioning of infrastructure that underpins Kubernetes clusters.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"Using a Kubernetes control plane and</a:t>
            </a:r>
            <a:r>
              <a:rPr b="0" i="0" lang="en" sz="1100" u="none" cap="none" strike="noStrike">
                <a:solidFill>
                  <a:schemeClr val="hlink"/>
                </a:solidFill>
                <a:uFill>
                  <a:noFill/>
                </a:uFill>
                <a:latin typeface="Arial"/>
                <a:ea typeface="Arial"/>
                <a:cs typeface="Arial"/>
                <a:sym typeface="Arial"/>
                <a:hlinkClick r:id="rId7"/>
              </a:rPr>
              <a:t> </a:t>
            </a:r>
            <a:r>
              <a:rPr b="0" i="0" lang="en" sz="1100" u="sng" cap="none" strike="noStrike">
                <a:solidFill>
                  <a:schemeClr val="hlink"/>
                </a:solidFill>
                <a:latin typeface="Arial"/>
                <a:ea typeface="Arial"/>
                <a:cs typeface="Arial"/>
                <a:sym typeface="Arial"/>
                <a:hlinkClick r:id="rId8"/>
              </a:rPr>
              <a:t>declarative</a:t>
            </a:r>
            <a:r>
              <a:rPr b="0" i="0" lang="en" sz="1100" u="none" cap="none" strike="noStrike">
                <a:solidFill>
                  <a:schemeClr val="dk1"/>
                </a:solidFill>
                <a:latin typeface="Arial"/>
                <a:ea typeface="Arial"/>
                <a:cs typeface="Arial"/>
                <a:sym typeface="Arial"/>
              </a:rPr>
              <a:t> API to manage infrastructure, and a set of controllers to reconcile and automate the lifecycle of these resources.. is a step up from infrastructure as code".</a:t>
            </a:r>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Crossplane takes the concept of </a:t>
            </a:r>
            <a:r>
              <a:rPr b="1" i="0" lang="en" sz="1100" u="none" cap="none" strike="noStrike">
                <a:solidFill>
                  <a:schemeClr val="dk1"/>
                </a:solidFill>
                <a:latin typeface="Arial"/>
                <a:ea typeface="Arial"/>
                <a:cs typeface="Arial"/>
                <a:sym typeface="Arial"/>
              </a:rPr>
              <a:t>Infrastructure as Code (IaC) </a:t>
            </a:r>
            <a:r>
              <a:rPr b="0" i="0" lang="en" sz="1100" u="none" cap="none" strike="noStrike">
                <a:solidFill>
                  <a:schemeClr val="dk1"/>
                </a:solidFill>
                <a:latin typeface="Arial"/>
                <a:ea typeface="Arial"/>
                <a:cs typeface="Arial"/>
                <a:sym typeface="Arial"/>
              </a:rPr>
              <a:t>to the next level through its tight integration with Kubernetes.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Crossplane can also orchestrate higher-level application components such as databases and message queues -- virtually anything that can be accessed via an API.</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Two of the big three public cloud vendors, </a:t>
            </a:r>
            <a:r>
              <a:rPr b="1" i="0" lang="en" sz="1100" u="none" cap="none" strike="noStrike">
                <a:solidFill>
                  <a:schemeClr val="dk1"/>
                </a:solidFill>
                <a:latin typeface="Arial"/>
                <a:ea typeface="Arial"/>
                <a:cs typeface="Arial"/>
                <a:sym typeface="Arial"/>
              </a:rPr>
              <a:t>AWS and Azure, have certified Crossplane</a:t>
            </a:r>
            <a:r>
              <a:rPr b="1" i="0" lang="en" sz="1100" u="none" cap="none" strike="noStrike">
                <a:solidFill>
                  <a:schemeClr val="hlink"/>
                </a:solidFill>
                <a:uFill>
                  <a:noFill/>
                </a:uFill>
                <a:latin typeface="Arial"/>
                <a:ea typeface="Arial"/>
                <a:cs typeface="Arial"/>
                <a:sym typeface="Arial"/>
                <a:hlinkClick r:id="rId9"/>
              </a:rPr>
              <a:t> </a:t>
            </a:r>
            <a:r>
              <a:rPr b="1" i="0" lang="en" sz="1100" u="sng" cap="none" strike="noStrike">
                <a:solidFill>
                  <a:schemeClr val="hlink"/>
                </a:solidFill>
                <a:latin typeface="Arial"/>
                <a:ea typeface="Arial"/>
                <a:cs typeface="Arial"/>
                <a:sym typeface="Arial"/>
                <a:hlinkClick r:id="rId10"/>
              </a:rPr>
              <a:t>providers</a:t>
            </a:r>
            <a:r>
              <a:rPr b="1" i="0" lang="en" sz="1100" u="none" cap="none" strike="noStrike">
                <a:solidFill>
                  <a:schemeClr val="dk1"/>
                </a:solidFill>
                <a:latin typeface="Arial"/>
                <a:ea typeface="Arial"/>
                <a:cs typeface="Arial"/>
                <a:sym typeface="Arial"/>
              </a:rPr>
              <a:t> </a:t>
            </a:r>
            <a:r>
              <a:rPr b="0" i="0" lang="en" sz="1100" u="none" cap="none" strike="noStrike">
                <a:solidFill>
                  <a:schemeClr val="dk1"/>
                </a:solidFill>
                <a:latin typeface="Arial"/>
                <a:ea typeface="Arial"/>
                <a:cs typeface="Arial"/>
                <a:sym typeface="Arial"/>
              </a:rPr>
              <a:t>for their cloud infrastructure and services, including identity and access management accounts. A Google Cloud Platform certification is in the works.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Next, the project must continue to grow its user base and community of contributors to reach the CNCF</a:t>
            </a:r>
            <a:r>
              <a:rPr b="0" i="0" lang="en" sz="1100" u="none" cap="none" strike="noStrike">
                <a:solidFill>
                  <a:schemeClr val="hlink"/>
                </a:solidFill>
                <a:uFill>
                  <a:noFill/>
                </a:uFill>
                <a:latin typeface="Arial"/>
                <a:ea typeface="Arial"/>
                <a:cs typeface="Arial"/>
                <a:sym typeface="Arial"/>
                <a:hlinkClick r:id="rId11"/>
              </a:rPr>
              <a:t> </a:t>
            </a:r>
            <a:r>
              <a:rPr b="0" i="0" lang="en" sz="1100" u="sng" cap="none" strike="noStrike">
                <a:solidFill>
                  <a:schemeClr val="hlink"/>
                </a:solidFill>
                <a:latin typeface="Arial"/>
                <a:ea typeface="Arial"/>
                <a:cs typeface="Arial"/>
                <a:sym typeface="Arial"/>
                <a:hlinkClick r:id="rId12"/>
              </a:rPr>
              <a:t>graduation stage</a:t>
            </a:r>
            <a:r>
              <a:rPr b="0" i="0" lang="en" sz="1100" u="none" cap="none" strike="noStrike">
                <a:solidFill>
                  <a:schemeClr val="dk1"/>
                </a:solidFill>
                <a:latin typeface="Arial"/>
                <a:ea typeface="Arial"/>
                <a:cs typeface="Arial"/>
                <a:sym typeface="Arial"/>
              </a:rPr>
              <a:t>. </a:t>
            </a:r>
            <a:r>
              <a:rPr b="1" i="0" lang="en" sz="1100" u="none" cap="none" strike="noStrike">
                <a:solidFill>
                  <a:schemeClr val="dk1"/>
                </a:solidFill>
                <a:latin typeface="Arial"/>
                <a:ea typeface="Arial"/>
                <a:cs typeface="Arial"/>
                <a:sym typeface="Arial"/>
              </a:rPr>
              <a:t>Companies other than Upbound</a:t>
            </a:r>
            <a:r>
              <a:rPr b="0" i="0" lang="en" sz="1100" u="none" cap="none" strike="noStrike">
                <a:solidFill>
                  <a:schemeClr val="dk1"/>
                </a:solidFill>
                <a:latin typeface="Arial"/>
                <a:ea typeface="Arial"/>
                <a:cs typeface="Arial"/>
                <a:sym typeface="Arial"/>
              </a:rPr>
              <a:t> -- which include </a:t>
            </a:r>
            <a:r>
              <a:rPr b="1" i="0" lang="en" sz="1100" u="none" cap="none" strike="noStrike">
                <a:solidFill>
                  <a:schemeClr val="dk1"/>
                </a:solidFill>
                <a:latin typeface="Arial"/>
                <a:ea typeface="Arial"/>
                <a:cs typeface="Arial"/>
                <a:sym typeface="Arial"/>
              </a:rPr>
              <a:t>Alibaba, Red Hat and IBM </a:t>
            </a:r>
            <a:r>
              <a:rPr b="0" i="0" lang="en" sz="1100" u="none" cap="none" strike="noStrike">
                <a:solidFill>
                  <a:schemeClr val="dk1"/>
                </a:solidFill>
                <a:latin typeface="Arial"/>
                <a:ea typeface="Arial"/>
                <a:cs typeface="Arial"/>
                <a:sym typeface="Arial"/>
              </a:rPr>
              <a:t>-- </a:t>
            </a:r>
            <a:r>
              <a:rPr b="1" i="0" lang="en" sz="1100" u="none" cap="none" strike="noStrike">
                <a:solidFill>
                  <a:schemeClr val="dk1"/>
                </a:solidFill>
                <a:latin typeface="Arial"/>
                <a:ea typeface="Arial"/>
                <a:cs typeface="Arial"/>
                <a:sym typeface="Arial"/>
              </a:rPr>
              <a:t>account for half of the contributions </a:t>
            </a:r>
            <a:r>
              <a:rPr b="0" i="0" lang="en" sz="1100" u="none" cap="none" strike="noStrike">
                <a:solidFill>
                  <a:schemeClr val="dk1"/>
                </a:solidFill>
                <a:latin typeface="Arial"/>
                <a:ea typeface="Arial"/>
                <a:cs typeface="Arial"/>
                <a:sym typeface="Arial"/>
              </a:rPr>
              <a:t>to the project, but it will take more work to ensure the project's governance is split among more companies,</a:t>
            </a:r>
            <a:endParaRPr b="0" i="0" sz="1100" u="none" cap="none" strike="noStrike">
              <a:solidFill>
                <a:schemeClr val="dk1"/>
              </a:solidFill>
              <a:latin typeface="Arial"/>
              <a:ea typeface="Arial"/>
              <a:cs typeface="Arial"/>
              <a:sym typeface="Arial"/>
            </a:endParaRPr>
          </a:p>
        </p:txBody>
      </p:sp>
      <p:sp>
        <p:nvSpPr>
          <p:cNvPr id="198" name="Google Shape;198;p40"/>
          <p:cNvSpPr txBox="1"/>
          <p:nvPr/>
        </p:nvSpPr>
        <p:spPr>
          <a:xfrm>
            <a:off x="806521" y="43200"/>
            <a:ext cx="1940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2300"/>
              </a:spcAft>
              <a:buClr>
                <a:srgbClr val="000000"/>
              </a:buClr>
              <a:buSzPts val="2000"/>
              <a:buFont typeface="Arial"/>
              <a:buNone/>
            </a:pPr>
            <a:r>
              <a:rPr b="1" i="0" lang="en" sz="2200" u="none" cap="none" strike="noStrike">
                <a:solidFill>
                  <a:srgbClr val="2E75B5"/>
                </a:solidFill>
                <a:latin typeface="Calibri"/>
                <a:ea typeface="Calibri"/>
                <a:cs typeface="Calibri"/>
                <a:sym typeface="Calibri"/>
              </a:rPr>
              <a:t>Crossplane</a:t>
            </a:r>
            <a:endParaRPr b="0" i="0" sz="2200" u="none" cap="none" strike="noStrike">
              <a:solidFill>
                <a:srgbClr val="2E75B5"/>
              </a:solidFill>
              <a:latin typeface="Calibri"/>
              <a:ea typeface="Calibri"/>
              <a:cs typeface="Calibri"/>
              <a:sym typeface="Calibri"/>
            </a:endParaRPr>
          </a:p>
        </p:txBody>
      </p:sp>
      <p:pic>
        <p:nvPicPr>
          <p:cNvPr id="199" name="Google Shape;199;p40"/>
          <p:cNvPicPr preferRelativeResize="0"/>
          <p:nvPr/>
        </p:nvPicPr>
        <p:blipFill rotWithShape="1">
          <a:blip r:embed="rId13">
            <a:alphaModFix/>
          </a:blip>
          <a:srcRect b="0" l="0" r="0" t="0"/>
          <a:stretch/>
        </p:blipFill>
        <p:spPr>
          <a:xfrm>
            <a:off x="56675" y="98663"/>
            <a:ext cx="409575" cy="600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1"/>
          <p:cNvSpPr txBox="1"/>
          <p:nvPr>
            <p:ph idx="1" type="subTitle"/>
          </p:nvPr>
        </p:nvSpPr>
        <p:spPr>
          <a:xfrm>
            <a:off x="1654139" y="717650"/>
            <a:ext cx="2236291" cy="792600"/>
          </a:xfrm>
          <a:prstGeom prst="rect">
            <a:avLst/>
          </a:prstGeom>
          <a:noFill/>
          <a:ln>
            <a:noFill/>
          </a:ln>
        </p:spPr>
        <p:txBody>
          <a:bodyPr anchorCtr="0" anchor="t" bIns="91425" lIns="91425" spcFirstLastPara="1" rIns="91425" wrap="square" tIns="91425">
            <a:normAutofit fontScale="92500"/>
          </a:bodyPr>
          <a:lstStyle/>
          <a:p>
            <a:pPr indent="-342900" lvl="0" marL="457200" rtl="0" algn="ctr">
              <a:lnSpc>
                <a:spcPct val="100000"/>
              </a:lnSpc>
              <a:spcBef>
                <a:spcPts val="0"/>
              </a:spcBef>
              <a:spcAft>
                <a:spcPts val="0"/>
              </a:spcAft>
              <a:buSzPct val="108108"/>
              <a:buNone/>
            </a:pPr>
            <a:r>
              <a:rPr lang="en"/>
              <a:t>Contributors</a:t>
            </a:r>
            <a:endParaRPr/>
          </a:p>
        </p:txBody>
      </p:sp>
      <p:pic>
        <p:nvPicPr>
          <p:cNvPr id="205" name="Google Shape;205;p41"/>
          <p:cNvPicPr preferRelativeResize="0"/>
          <p:nvPr/>
        </p:nvPicPr>
        <p:blipFill rotWithShape="1">
          <a:blip r:embed="rId3">
            <a:alphaModFix/>
          </a:blip>
          <a:srcRect b="0" l="0" r="0" t="0"/>
          <a:stretch/>
        </p:blipFill>
        <p:spPr>
          <a:xfrm>
            <a:off x="1541123" y="1226908"/>
            <a:ext cx="2511233" cy="591620"/>
          </a:xfrm>
          <a:prstGeom prst="rect">
            <a:avLst/>
          </a:prstGeom>
          <a:noFill/>
          <a:ln>
            <a:noFill/>
          </a:ln>
        </p:spPr>
      </p:pic>
      <p:pic>
        <p:nvPicPr>
          <p:cNvPr id="206" name="Google Shape;206;p41"/>
          <p:cNvPicPr preferRelativeResize="0"/>
          <p:nvPr/>
        </p:nvPicPr>
        <p:blipFill rotWithShape="1">
          <a:blip r:embed="rId4">
            <a:alphaModFix/>
          </a:blip>
          <a:srcRect b="0" l="0" r="0" t="0"/>
          <a:stretch/>
        </p:blipFill>
        <p:spPr>
          <a:xfrm>
            <a:off x="2" y="2003569"/>
            <a:ext cx="1703690" cy="503327"/>
          </a:xfrm>
          <a:prstGeom prst="rect">
            <a:avLst/>
          </a:prstGeom>
          <a:noFill/>
          <a:ln>
            <a:noFill/>
          </a:ln>
        </p:spPr>
      </p:pic>
      <p:pic>
        <p:nvPicPr>
          <p:cNvPr id="207" name="Google Shape;207;p41"/>
          <p:cNvPicPr preferRelativeResize="0"/>
          <p:nvPr/>
        </p:nvPicPr>
        <p:blipFill rotWithShape="1">
          <a:blip r:embed="rId5">
            <a:alphaModFix/>
          </a:blip>
          <a:srcRect b="0" l="0" r="0" t="0"/>
          <a:stretch/>
        </p:blipFill>
        <p:spPr>
          <a:xfrm>
            <a:off x="1822351" y="1968442"/>
            <a:ext cx="1835723" cy="589823"/>
          </a:xfrm>
          <a:prstGeom prst="rect">
            <a:avLst/>
          </a:prstGeom>
          <a:noFill/>
          <a:ln>
            <a:noFill/>
          </a:ln>
        </p:spPr>
      </p:pic>
      <p:pic>
        <p:nvPicPr>
          <p:cNvPr id="208" name="Google Shape;208;p41"/>
          <p:cNvPicPr preferRelativeResize="0"/>
          <p:nvPr/>
        </p:nvPicPr>
        <p:blipFill rotWithShape="1">
          <a:blip r:embed="rId6">
            <a:alphaModFix/>
          </a:blip>
          <a:srcRect b="0" l="0" r="0" t="0"/>
          <a:stretch/>
        </p:blipFill>
        <p:spPr>
          <a:xfrm>
            <a:off x="4082923" y="2080993"/>
            <a:ext cx="971963" cy="418820"/>
          </a:xfrm>
          <a:prstGeom prst="rect">
            <a:avLst/>
          </a:prstGeom>
          <a:noFill/>
          <a:ln>
            <a:noFill/>
          </a:ln>
        </p:spPr>
      </p:pic>
      <p:grpSp>
        <p:nvGrpSpPr>
          <p:cNvPr id="209" name="Google Shape;209;p41"/>
          <p:cNvGrpSpPr/>
          <p:nvPr/>
        </p:nvGrpSpPr>
        <p:grpSpPr>
          <a:xfrm>
            <a:off x="1204400" y="2948683"/>
            <a:ext cx="7610828" cy="1743247"/>
            <a:chOff x="968095" y="2691829"/>
            <a:chExt cx="7610828" cy="1743247"/>
          </a:xfrm>
        </p:grpSpPr>
        <p:pic>
          <p:nvPicPr>
            <p:cNvPr id="210" name="Google Shape;210;p41"/>
            <p:cNvPicPr preferRelativeResize="0"/>
            <p:nvPr/>
          </p:nvPicPr>
          <p:blipFill rotWithShape="1">
            <a:blip r:embed="rId7">
              <a:alphaModFix/>
            </a:blip>
            <a:srcRect b="0" l="0" r="0" t="0"/>
            <a:stretch/>
          </p:blipFill>
          <p:spPr>
            <a:xfrm>
              <a:off x="968095" y="3486873"/>
              <a:ext cx="1417634" cy="381212"/>
            </a:xfrm>
            <a:prstGeom prst="rect">
              <a:avLst/>
            </a:prstGeom>
            <a:noFill/>
            <a:ln>
              <a:noFill/>
            </a:ln>
          </p:spPr>
        </p:pic>
        <p:pic>
          <p:nvPicPr>
            <p:cNvPr id="211" name="Google Shape;211;p41"/>
            <p:cNvPicPr preferRelativeResize="0"/>
            <p:nvPr/>
          </p:nvPicPr>
          <p:blipFill rotWithShape="1">
            <a:blip r:embed="rId8">
              <a:alphaModFix/>
            </a:blip>
            <a:srcRect b="0" l="0" r="0" t="0"/>
            <a:stretch/>
          </p:blipFill>
          <p:spPr>
            <a:xfrm>
              <a:off x="3195265" y="3503844"/>
              <a:ext cx="666214" cy="464671"/>
            </a:xfrm>
            <a:prstGeom prst="rect">
              <a:avLst/>
            </a:prstGeom>
            <a:noFill/>
            <a:ln>
              <a:noFill/>
            </a:ln>
          </p:spPr>
        </p:pic>
        <p:pic>
          <p:nvPicPr>
            <p:cNvPr id="212" name="Google Shape;212;p41"/>
            <p:cNvPicPr preferRelativeResize="0"/>
            <p:nvPr/>
          </p:nvPicPr>
          <p:blipFill rotWithShape="1">
            <a:blip r:embed="rId9">
              <a:alphaModFix/>
            </a:blip>
            <a:srcRect b="0" l="0" r="0" t="0"/>
            <a:stretch/>
          </p:blipFill>
          <p:spPr>
            <a:xfrm>
              <a:off x="6729573" y="3030875"/>
              <a:ext cx="1112821" cy="1112821"/>
            </a:xfrm>
            <a:prstGeom prst="rect">
              <a:avLst/>
            </a:prstGeom>
            <a:noFill/>
            <a:ln>
              <a:noFill/>
            </a:ln>
          </p:spPr>
        </p:pic>
        <p:pic>
          <p:nvPicPr>
            <p:cNvPr descr="Plotly-logo-01-square.png" id="213" name="Google Shape;213;p41"/>
            <p:cNvPicPr preferRelativeResize="0"/>
            <p:nvPr/>
          </p:nvPicPr>
          <p:blipFill rotWithShape="1">
            <a:blip r:embed="rId10">
              <a:alphaModFix/>
            </a:blip>
            <a:srcRect b="0" l="0" r="0" t="0"/>
            <a:stretch/>
          </p:blipFill>
          <p:spPr>
            <a:xfrm>
              <a:off x="4459599" y="3414155"/>
              <a:ext cx="1879311" cy="623589"/>
            </a:xfrm>
            <a:prstGeom prst="rect">
              <a:avLst/>
            </a:prstGeom>
            <a:noFill/>
            <a:ln>
              <a:noFill/>
            </a:ln>
          </p:spPr>
        </p:pic>
        <p:sp>
          <p:nvSpPr>
            <p:cNvPr id="214" name="Google Shape;214;p41"/>
            <p:cNvSpPr txBox="1"/>
            <p:nvPr/>
          </p:nvSpPr>
          <p:spPr>
            <a:xfrm>
              <a:off x="1109609" y="3955551"/>
              <a:ext cx="1192955"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Software services</a:t>
              </a:r>
              <a:endParaRPr b="0" i="0" sz="1000" u="none" cap="none" strike="noStrike">
                <a:solidFill>
                  <a:srgbClr val="000000"/>
                </a:solidFill>
                <a:latin typeface="Arial"/>
                <a:ea typeface="Arial"/>
                <a:cs typeface="Arial"/>
                <a:sym typeface="Arial"/>
              </a:endParaRPr>
            </a:p>
          </p:txBody>
        </p:sp>
        <p:sp>
          <p:nvSpPr>
            <p:cNvPr id="215" name="Google Shape;215;p41"/>
            <p:cNvSpPr txBox="1"/>
            <p:nvPr/>
          </p:nvSpPr>
          <p:spPr>
            <a:xfrm>
              <a:off x="2998342" y="4005210"/>
              <a:ext cx="119455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Deutsche Bahn</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German Railways</a:t>
              </a:r>
              <a:endParaRPr b="0" i="0" sz="1000" u="none" cap="none" strike="noStrike">
                <a:solidFill>
                  <a:srgbClr val="000000"/>
                </a:solidFill>
                <a:latin typeface="Arial"/>
                <a:ea typeface="Arial"/>
                <a:cs typeface="Arial"/>
                <a:sym typeface="Arial"/>
              </a:endParaRPr>
            </a:p>
          </p:txBody>
        </p:sp>
        <p:sp>
          <p:nvSpPr>
            <p:cNvPr id="216" name="Google Shape;216;p41"/>
            <p:cNvSpPr txBox="1"/>
            <p:nvPr/>
          </p:nvSpPr>
          <p:spPr>
            <a:xfrm>
              <a:off x="4650768" y="4034966"/>
              <a:ext cx="175003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Online data analytics and visualization tools</a:t>
              </a:r>
              <a:endParaRPr/>
            </a:p>
          </p:txBody>
        </p:sp>
        <p:sp>
          <p:nvSpPr>
            <p:cNvPr id="217" name="Google Shape;217;p41"/>
            <p:cNvSpPr/>
            <p:nvPr/>
          </p:nvSpPr>
          <p:spPr>
            <a:xfrm>
              <a:off x="6667293" y="3845970"/>
              <a:ext cx="1911630"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AI &amp; ML based data analytics and deep machine learning</a:t>
              </a:r>
              <a:endParaRPr b="0" i="0" sz="1000" u="none" cap="none" strike="noStrike">
                <a:solidFill>
                  <a:srgbClr val="000000"/>
                </a:solidFill>
                <a:latin typeface="Arial"/>
                <a:ea typeface="Arial"/>
                <a:cs typeface="Arial"/>
                <a:sym typeface="Arial"/>
              </a:endParaRPr>
            </a:p>
          </p:txBody>
        </p:sp>
        <p:sp>
          <p:nvSpPr>
            <p:cNvPr id="218" name="Google Shape;218;p41"/>
            <p:cNvSpPr txBox="1"/>
            <p:nvPr/>
          </p:nvSpPr>
          <p:spPr>
            <a:xfrm>
              <a:off x="3359650" y="2691829"/>
              <a:ext cx="232146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800" u="none" cap="none" strike="noStrike">
                  <a:solidFill>
                    <a:schemeClr val="dk2"/>
                  </a:solidFill>
                  <a:latin typeface="Arial"/>
                  <a:ea typeface="Arial"/>
                  <a:cs typeface="Arial"/>
                  <a:sym typeface="Arial"/>
                </a:rPr>
                <a:t>Official Users</a:t>
              </a:r>
              <a:endParaRPr b="0" i="0" sz="2800" u="none" cap="none" strike="noStrike">
                <a:solidFill>
                  <a:schemeClr val="dk2"/>
                </a:solidFill>
                <a:latin typeface="Arial"/>
                <a:ea typeface="Arial"/>
                <a:cs typeface="Arial"/>
                <a:sym typeface="Arial"/>
              </a:endParaRPr>
            </a:p>
          </p:txBody>
        </p:sp>
      </p:grpSp>
      <p:sp>
        <p:nvSpPr>
          <p:cNvPr id="219" name="Google Shape;219;p41"/>
          <p:cNvSpPr txBox="1"/>
          <p:nvPr/>
        </p:nvSpPr>
        <p:spPr>
          <a:xfrm>
            <a:off x="405829" y="119400"/>
            <a:ext cx="1940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2300"/>
              </a:spcAft>
              <a:buClr>
                <a:srgbClr val="000000"/>
              </a:buClr>
              <a:buSzPts val="2000"/>
              <a:buFont typeface="Arial"/>
              <a:buNone/>
            </a:pPr>
            <a:r>
              <a:rPr b="1" i="0" lang="en" sz="2200" u="none" cap="none" strike="noStrike">
                <a:solidFill>
                  <a:srgbClr val="2E75B5"/>
                </a:solidFill>
                <a:latin typeface="Calibri"/>
                <a:ea typeface="Calibri"/>
                <a:cs typeface="Calibri"/>
                <a:sym typeface="Calibri"/>
              </a:rPr>
              <a:t>Crossplane</a:t>
            </a:r>
            <a:endParaRPr b="0" i="0" sz="2200" u="none" cap="none" strike="noStrike">
              <a:solidFill>
                <a:srgbClr val="2E75B5"/>
              </a:solidFill>
              <a:latin typeface="Calibri"/>
              <a:ea typeface="Calibri"/>
              <a:cs typeface="Calibri"/>
              <a:sym typeface="Calibri"/>
            </a:endParaRPr>
          </a:p>
        </p:txBody>
      </p:sp>
      <p:pic>
        <p:nvPicPr>
          <p:cNvPr id="220" name="Google Shape;220;p41"/>
          <p:cNvPicPr preferRelativeResize="0"/>
          <p:nvPr/>
        </p:nvPicPr>
        <p:blipFill rotWithShape="1">
          <a:blip r:embed="rId11">
            <a:alphaModFix/>
          </a:blip>
          <a:srcRect b="0" l="0" r="0" t="0"/>
          <a:stretch/>
        </p:blipFill>
        <p:spPr>
          <a:xfrm>
            <a:off x="56675" y="98663"/>
            <a:ext cx="409575" cy="600075"/>
          </a:xfrm>
          <a:prstGeom prst="rect">
            <a:avLst/>
          </a:prstGeom>
          <a:noFill/>
          <a:ln>
            <a:noFill/>
          </a:ln>
        </p:spPr>
      </p:pic>
      <p:grpSp>
        <p:nvGrpSpPr>
          <p:cNvPr id="221" name="Google Shape;221;p41"/>
          <p:cNvGrpSpPr/>
          <p:nvPr/>
        </p:nvGrpSpPr>
        <p:grpSpPr>
          <a:xfrm>
            <a:off x="6227593" y="585627"/>
            <a:ext cx="2762295" cy="1179384"/>
            <a:chOff x="6381705" y="575353"/>
            <a:chExt cx="2762295" cy="1179384"/>
          </a:xfrm>
        </p:grpSpPr>
        <p:sp>
          <p:nvSpPr>
            <p:cNvPr id="222" name="Google Shape;222;p41"/>
            <p:cNvSpPr txBox="1"/>
            <p:nvPr/>
          </p:nvSpPr>
          <p:spPr>
            <a:xfrm>
              <a:off x="6381705" y="575353"/>
              <a:ext cx="2762295" cy="4924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600" u="none" cap="none" strike="noStrike">
                  <a:solidFill>
                    <a:schemeClr val="dk2"/>
                  </a:solidFill>
                  <a:latin typeface="Arial"/>
                  <a:ea typeface="Arial"/>
                  <a:cs typeface="Arial"/>
                  <a:sym typeface="Arial"/>
                </a:rPr>
                <a:t>Provider Certified</a:t>
              </a:r>
              <a:endParaRPr b="0" i="0" sz="2600" u="none" cap="none" strike="noStrike">
                <a:solidFill>
                  <a:schemeClr val="dk2"/>
                </a:solidFill>
                <a:latin typeface="Arial"/>
                <a:ea typeface="Arial"/>
                <a:cs typeface="Arial"/>
                <a:sym typeface="Arial"/>
              </a:endParaRPr>
            </a:p>
          </p:txBody>
        </p:sp>
        <p:pic>
          <p:nvPicPr>
            <p:cNvPr id="223" name="Google Shape;223;p41"/>
            <p:cNvPicPr preferRelativeResize="0"/>
            <p:nvPr/>
          </p:nvPicPr>
          <p:blipFill rotWithShape="1">
            <a:blip r:embed="rId12">
              <a:alphaModFix/>
            </a:blip>
            <a:srcRect b="0" l="0" r="0" t="0"/>
            <a:stretch/>
          </p:blipFill>
          <p:spPr>
            <a:xfrm>
              <a:off x="6431623" y="1195922"/>
              <a:ext cx="936606" cy="558815"/>
            </a:xfrm>
            <a:prstGeom prst="rect">
              <a:avLst/>
            </a:prstGeom>
            <a:noFill/>
            <a:ln>
              <a:noFill/>
            </a:ln>
          </p:spPr>
        </p:pic>
        <p:pic>
          <p:nvPicPr>
            <p:cNvPr id="224" name="Google Shape;224;p41"/>
            <p:cNvPicPr preferRelativeResize="0"/>
            <p:nvPr/>
          </p:nvPicPr>
          <p:blipFill rotWithShape="1">
            <a:blip r:embed="rId13">
              <a:alphaModFix/>
            </a:blip>
            <a:srcRect b="0" l="0" r="0" t="0"/>
            <a:stretch/>
          </p:blipFill>
          <p:spPr>
            <a:xfrm>
              <a:off x="7664521" y="1133185"/>
              <a:ext cx="1315093" cy="377539"/>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2"/>
          <p:cNvSpPr txBox="1"/>
          <p:nvPr/>
        </p:nvSpPr>
        <p:spPr>
          <a:xfrm>
            <a:off x="559942" y="119400"/>
            <a:ext cx="1940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2300"/>
              </a:spcAft>
              <a:buClr>
                <a:srgbClr val="000000"/>
              </a:buClr>
              <a:buSzPts val="2000"/>
              <a:buFont typeface="Arial"/>
              <a:buNone/>
            </a:pPr>
            <a:r>
              <a:rPr b="1" i="0" lang="en" sz="2200" u="none" cap="none" strike="noStrike">
                <a:solidFill>
                  <a:srgbClr val="2E75B5"/>
                </a:solidFill>
                <a:latin typeface="Calibri"/>
                <a:ea typeface="Calibri"/>
                <a:cs typeface="Calibri"/>
                <a:sym typeface="Calibri"/>
              </a:rPr>
              <a:t>Crossplane</a:t>
            </a:r>
            <a:endParaRPr b="0" i="0" sz="2200" u="none" cap="none" strike="noStrike">
              <a:solidFill>
                <a:srgbClr val="2E75B5"/>
              </a:solidFill>
              <a:latin typeface="Calibri"/>
              <a:ea typeface="Calibri"/>
              <a:cs typeface="Calibri"/>
              <a:sym typeface="Calibri"/>
            </a:endParaRPr>
          </a:p>
        </p:txBody>
      </p:sp>
      <p:pic>
        <p:nvPicPr>
          <p:cNvPr id="230" name="Google Shape;230;p42"/>
          <p:cNvPicPr preferRelativeResize="0"/>
          <p:nvPr/>
        </p:nvPicPr>
        <p:blipFill rotWithShape="1">
          <a:blip r:embed="rId3">
            <a:alphaModFix/>
          </a:blip>
          <a:srcRect b="0" l="0" r="0" t="0"/>
          <a:stretch/>
        </p:blipFill>
        <p:spPr>
          <a:xfrm>
            <a:off x="56675" y="98663"/>
            <a:ext cx="409575" cy="600075"/>
          </a:xfrm>
          <a:prstGeom prst="rect">
            <a:avLst/>
          </a:prstGeom>
          <a:noFill/>
          <a:ln>
            <a:noFill/>
          </a:ln>
        </p:spPr>
      </p:pic>
      <p:sp>
        <p:nvSpPr>
          <p:cNvPr id="231" name="Google Shape;231;p42"/>
          <p:cNvSpPr txBox="1"/>
          <p:nvPr/>
        </p:nvSpPr>
        <p:spPr>
          <a:xfrm>
            <a:off x="152400" y="762000"/>
            <a:ext cx="8945100" cy="4272678"/>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While Red Hat is contributing to Crossplane, company officials declined to comment on whether there are any plans to integrate it with the</a:t>
            </a:r>
            <a:r>
              <a:rPr b="0" i="0" lang="en" sz="1100" u="none" cap="none" strike="noStrike">
                <a:solidFill>
                  <a:schemeClr val="hlink"/>
                </a:solidFill>
                <a:uFill>
                  <a:noFill/>
                </a:uFill>
                <a:latin typeface="Arial"/>
                <a:ea typeface="Arial"/>
                <a:cs typeface="Arial"/>
                <a:sym typeface="Arial"/>
                <a:hlinkClick r:id="rId4"/>
              </a:rPr>
              <a:t> OpenShift</a:t>
            </a:r>
            <a:r>
              <a:rPr b="0" i="0" lang="en" sz="1100" u="none" cap="none" strike="noStrike">
                <a:solidFill>
                  <a:schemeClr val="dk1"/>
                </a:solidFill>
                <a:latin typeface="Arial"/>
                <a:ea typeface="Arial"/>
                <a:cs typeface="Arial"/>
                <a:sym typeface="Arial"/>
              </a:rPr>
              <a:t> Kubernetes platform.</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Crossplane's</a:t>
            </a:r>
            <a:r>
              <a:rPr b="0" i="0" lang="en" sz="1100" u="none" cap="none" strike="noStrike">
                <a:solidFill>
                  <a:schemeClr val="hlink"/>
                </a:solidFill>
                <a:uFill>
                  <a:noFill/>
                </a:uFill>
                <a:latin typeface="Arial"/>
                <a:ea typeface="Arial"/>
                <a:cs typeface="Arial"/>
                <a:sym typeface="Arial"/>
                <a:hlinkClick r:id="rId5"/>
              </a:rPr>
              <a:t> </a:t>
            </a:r>
            <a:r>
              <a:rPr b="0" i="0" lang="en" sz="1100" u="sng" cap="none" strike="noStrike">
                <a:solidFill>
                  <a:schemeClr val="hlink"/>
                </a:solidFill>
                <a:latin typeface="Arial"/>
                <a:ea typeface="Arial"/>
                <a:cs typeface="Arial"/>
                <a:sym typeface="Arial"/>
                <a:hlinkClick r:id="rId6"/>
              </a:rPr>
              <a:t>Compositions</a:t>
            </a:r>
            <a:r>
              <a:rPr b="0" i="0" lang="en" sz="1100" u="none" cap="none" strike="noStrike">
                <a:solidFill>
                  <a:schemeClr val="dk1"/>
                </a:solidFill>
                <a:latin typeface="Arial"/>
                <a:ea typeface="Arial"/>
                <a:cs typeface="Arial"/>
                <a:sym typeface="Arial"/>
              </a:rPr>
              <a:t> mechanism could mean the platform team can let developers provision resources such as MySQL databases or S3 buckets alongside their applications without making them deal with nitty-gritty parameters such as instance type and memory size.</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Consultants from Accenture also used Crossplane as part of the foundation for a</a:t>
            </a:r>
            <a:r>
              <a:rPr b="0" i="0" lang="en" sz="1100" u="none" cap="none" strike="noStrike">
                <a:solidFill>
                  <a:schemeClr val="hlink"/>
                </a:solidFill>
                <a:uFill>
                  <a:noFill/>
                </a:uFill>
                <a:latin typeface="Arial"/>
                <a:ea typeface="Arial"/>
                <a:cs typeface="Arial"/>
                <a:sym typeface="Arial"/>
                <a:hlinkClick r:id="rId7"/>
              </a:rPr>
              <a:t> DevOps platform</a:t>
            </a:r>
            <a:r>
              <a:rPr b="0" i="0" lang="en" sz="1100" u="none" cap="none" strike="noStrike">
                <a:solidFill>
                  <a:schemeClr val="dk1"/>
                </a:solidFill>
                <a:latin typeface="Arial"/>
                <a:ea typeface="Arial"/>
                <a:cs typeface="Arial"/>
                <a:sym typeface="Arial"/>
              </a:rPr>
              <a:t> they built for German railway utility Deutsche last year.</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Crossplane presents a declarative management style API that covers a wide range of abstractions including databases, message queues, buckets, data pipelines, serverless, clusters, and many more. </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Crossplane is responsible for maintaining records for all objects managed by it, and runs controllers that automate the management of workloads across cloud providers. Controllers use the declarative configuration and are able to make changes, react to failures, and optimize services without involving an admin.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Workloads consume resources which can be based on existing managed services of a cloud provider or independent cloud offerings. Resources can be statically or dynamically provisioned, and are automatically bound to the workloads that are consuming them. Crossplane along with specialized resource controllers automate the binding of resources to workloads, passing connection information, and dealing with network and security access.</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3"/>
          <p:cNvSpPr txBox="1"/>
          <p:nvPr/>
        </p:nvSpPr>
        <p:spPr>
          <a:xfrm>
            <a:off x="4316700" y="0"/>
            <a:ext cx="4827300" cy="405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Crossplane includes a </a:t>
            </a:r>
            <a:r>
              <a:rPr b="1" i="0" lang="en" sz="1100" u="none" cap="none" strike="noStrike">
                <a:solidFill>
                  <a:schemeClr val="dk1"/>
                </a:solidFill>
                <a:latin typeface="Arial"/>
                <a:ea typeface="Arial"/>
                <a:cs typeface="Arial"/>
                <a:sym typeface="Arial"/>
              </a:rPr>
              <a:t>workload scheduler that can factor a number of criteria</a:t>
            </a:r>
            <a:r>
              <a:rPr b="0" i="0" lang="en" sz="1100" u="none" cap="none" strike="noStrike">
                <a:solidFill>
                  <a:schemeClr val="dk1"/>
                </a:solidFill>
                <a:latin typeface="Arial"/>
                <a:ea typeface="Arial"/>
                <a:cs typeface="Arial"/>
                <a:sym typeface="Arial"/>
              </a:rPr>
              <a:t> including capabilities, availability, reliability, cost, regions, and performance while deploying workloads and their resources.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a:t>
            </a:r>
            <a:r>
              <a:rPr b="1" i="0" lang="en" sz="1100" u="none" cap="none" strike="noStrike">
                <a:solidFill>
                  <a:schemeClr val="dk1"/>
                </a:solidFill>
                <a:latin typeface="Arial"/>
                <a:ea typeface="Arial"/>
                <a:cs typeface="Arial"/>
                <a:sym typeface="Arial"/>
              </a:rPr>
              <a:t>scheduler works alongside specialized resource controllers </a:t>
            </a:r>
            <a:r>
              <a:rPr b="0" i="0" lang="en" sz="1100" u="none" cap="none" strike="noStrike">
                <a:solidFill>
                  <a:schemeClr val="dk1"/>
                </a:solidFill>
                <a:latin typeface="Arial"/>
                <a:ea typeface="Arial"/>
                <a:cs typeface="Arial"/>
                <a:sym typeface="Arial"/>
              </a:rPr>
              <a:t>to ensure policies set by administrators are honored.</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Crossplane supports a </a:t>
            </a:r>
            <a:r>
              <a:rPr b="1" i="0" lang="en" sz="1100" u="none" cap="none" strike="noStrike">
                <a:solidFill>
                  <a:schemeClr val="dk1"/>
                </a:solidFill>
                <a:latin typeface="Arial"/>
                <a:ea typeface="Arial"/>
                <a:cs typeface="Arial"/>
                <a:sym typeface="Arial"/>
              </a:rPr>
              <a:t>clean separation of concerns between developers and administrators. </a:t>
            </a:r>
            <a:endParaRPr b="1"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Developers define workloads</a:t>
            </a:r>
            <a:r>
              <a:rPr b="0" i="0" lang="en" sz="1100" u="none" cap="none" strike="noStrike">
                <a:solidFill>
                  <a:schemeClr val="dk1"/>
                </a:solidFill>
                <a:latin typeface="Arial"/>
                <a:ea typeface="Arial"/>
                <a:cs typeface="Arial"/>
                <a:sym typeface="Arial"/>
              </a:rPr>
              <a:t> without having to worry about environment constraints, and policies.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Administrators can define environment specifics, and policies</a:t>
            </a:r>
            <a:r>
              <a:rPr b="0" i="0" lang="en" sz="1100" u="none" cap="none" strike="noStrike">
                <a:solidFill>
                  <a:schemeClr val="dk1"/>
                </a:solidFill>
                <a:latin typeface="Arial"/>
                <a:ea typeface="Arial"/>
                <a:cs typeface="Arial"/>
                <a:sym typeface="Arial"/>
              </a:rPr>
              <a:t>. The separation of concern leads to a higher degree of reusability and reduces complexity.</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Finally, Crossplane is designed for extensibility at every level. Adding new APIs, resource controllers, schedulers, and other components can be done easily and without requiring code in-tree</a:t>
            </a:r>
            <a:r>
              <a:rPr b="1" i="0" lang="en" sz="1100" u="none" cap="none" strike="noStrike">
                <a:solidFill>
                  <a:schemeClr val="dk1"/>
                </a:solidFill>
                <a:latin typeface="Arial"/>
                <a:ea typeface="Arial"/>
                <a:cs typeface="Arial"/>
                <a:sym typeface="Arial"/>
              </a:rPr>
              <a:t>. A big goal of Crossplane is to be a platform for multicloud development </a:t>
            </a:r>
            <a:r>
              <a:rPr b="0" i="0" lang="en" sz="1100" u="none" cap="none" strike="noStrike">
                <a:solidFill>
                  <a:schemeClr val="dk1"/>
                </a:solidFill>
                <a:latin typeface="Arial"/>
                <a:ea typeface="Arial"/>
                <a:cs typeface="Arial"/>
                <a:sym typeface="Arial"/>
              </a:rPr>
              <a:t>and to empower the open source community to build on-top of it.</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pic>
        <p:nvPicPr>
          <p:cNvPr id="237" name="Google Shape;237;p43"/>
          <p:cNvPicPr preferRelativeResize="0"/>
          <p:nvPr/>
        </p:nvPicPr>
        <p:blipFill rotWithShape="1">
          <a:blip r:embed="rId3">
            <a:alphaModFix/>
          </a:blip>
          <a:srcRect b="0" l="0" r="0" t="0"/>
          <a:stretch/>
        </p:blipFill>
        <p:spPr>
          <a:xfrm>
            <a:off x="152400" y="645000"/>
            <a:ext cx="4117874" cy="2006146"/>
          </a:xfrm>
          <a:prstGeom prst="rect">
            <a:avLst/>
          </a:prstGeom>
          <a:noFill/>
          <a:ln>
            <a:noFill/>
          </a:ln>
        </p:spPr>
      </p:pic>
      <p:sp>
        <p:nvSpPr>
          <p:cNvPr id="238" name="Google Shape;238;p43"/>
          <p:cNvSpPr txBox="1"/>
          <p:nvPr/>
        </p:nvSpPr>
        <p:spPr>
          <a:xfrm>
            <a:off x="0" y="2584807"/>
            <a:ext cx="4329900" cy="1352648"/>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Crossplane is based on the </a:t>
            </a:r>
            <a:r>
              <a:rPr b="0" i="0" lang="en" sz="1100" u="none" cap="none" strike="noStrike">
                <a:solidFill>
                  <a:schemeClr val="hlink"/>
                </a:solidFill>
                <a:uFill>
                  <a:noFill/>
                </a:uFill>
                <a:latin typeface="Arial"/>
                <a:ea typeface="Arial"/>
                <a:cs typeface="Arial"/>
                <a:sym typeface="Arial"/>
                <a:hlinkClick r:id="rId4"/>
              </a:rPr>
              <a:t>declarative resource management</a:t>
            </a:r>
            <a:r>
              <a:rPr b="0" i="0" lang="en" sz="1100" u="none" cap="none" strike="noStrike">
                <a:solidFill>
                  <a:schemeClr val="dk1"/>
                </a:solidFill>
                <a:latin typeface="Arial"/>
                <a:ea typeface="Arial"/>
                <a:cs typeface="Arial"/>
                <a:sym typeface="Arial"/>
              </a:rPr>
              <a:t> architecture of the popular Kubernetes project. </a:t>
            </a:r>
            <a:r>
              <a:rPr b="1" i="0" lang="en" sz="1100" u="none" cap="none" strike="noStrike">
                <a:solidFill>
                  <a:schemeClr val="dk1"/>
                </a:solidFill>
                <a:latin typeface="Arial"/>
                <a:ea typeface="Arial"/>
                <a:cs typeface="Arial"/>
                <a:sym typeface="Arial"/>
              </a:rPr>
              <a:t>Crossplane uses the unmodified</a:t>
            </a:r>
            <a:r>
              <a:rPr b="0" i="0" lang="en" sz="1100" u="none" cap="none" strike="noStrike">
                <a:solidFill>
                  <a:schemeClr val="dk1"/>
                </a:solidFill>
                <a:latin typeface="Arial"/>
                <a:ea typeface="Arial"/>
                <a:cs typeface="Arial"/>
                <a:sym typeface="Arial"/>
              </a:rPr>
              <a:t> </a:t>
            </a:r>
            <a:r>
              <a:rPr b="1" i="0" lang="en" sz="1100" u="none" cap="none" strike="noStrike">
                <a:solidFill>
                  <a:schemeClr val="dk1"/>
                </a:solidFill>
                <a:latin typeface="Arial"/>
                <a:ea typeface="Arial"/>
                <a:cs typeface="Arial"/>
                <a:sym typeface="Arial"/>
              </a:rPr>
              <a:t>Kubernetes API server (kube-apiserver), etcd, and a few of the core controllers.</a:t>
            </a:r>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Crossplane </a:t>
            </a:r>
            <a:r>
              <a:rPr b="1" i="0" lang="en" sz="1100" u="none" cap="none" strike="noStrike">
                <a:solidFill>
                  <a:schemeClr val="dk1"/>
                </a:solidFill>
                <a:latin typeface="Arial"/>
                <a:ea typeface="Arial"/>
                <a:cs typeface="Arial"/>
                <a:sym typeface="Arial"/>
              </a:rPr>
              <a:t>can run directly on-top of an existing Kubernetes cluster</a:t>
            </a:r>
            <a:r>
              <a:rPr b="0" i="0" lang="en" sz="1100" u="none" cap="none" strike="noStrike">
                <a:solidFill>
                  <a:schemeClr val="dk1"/>
                </a:solidFill>
                <a:latin typeface="Arial"/>
                <a:ea typeface="Arial"/>
                <a:cs typeface="Arial"/>
                <a:sym typeface="Arial"/>
              </a:rPr>
              <a:t> without requiring any changes.</a:t>
            </a:r>
            <a:endParaRPr b="0" i="0" sz="1400" u="none" cap="none" strike="noStrike">
              <a:solidFill>
                <a:srgbClr val="000000"/>
              </a:solidFill>
              <a:latin typeface="Arial"/>
              <a:ea typeface="Arial"/>
              <a:cs typeface="Arial"/>
              <a:sym typeface="Arial"/>
            </a:endParaRPr>
          </a:p>
        </p:txBody>
      </p:sp>
      <p:sp>
        <p:nvSpPr>
          <p:cNvPr id="239" name="Google Shape;239;p43"/>
          <p:cNvSpPr txBox="1"/>
          <p:nvPr/>
        </p:nvSpPr>
        <p:spPr>
          <a:xfrm>
            <a:off x="0" y="3816000"/>
            <a:ext cx="9144000" cy="1352648"/>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Kubernetes is a container orchestrator and is responsible for managing containers (pods), and the resources they consume (storage volumes, and networking) across a set of nodes.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Crossplane is a multicloud workload and resource orchestrator </a:t>
            </a:r>
            <a:r>
              <a:rPr b="0" i="0" lang="en" sz="1100" u="none" cap="none" strike="noStrike">
                <a:solidFill>
                  <a:schemeClr val="dk1"/>
                </a:solidFill>
                <a:latin typeface="Arial"/>
                <a:ea typeface="Arial"/>
                <a:cs typeface="Arial"/>
                <a:sym typeface="Arial"/>
              </a:rPr>
              <a:t>and manages workloads (container, serverless, others) and resources they consume (databases, message queues, buckets, data pipelines, and others) across a set of cloud providers or on-premise environments. Crossplane can be thought of as a higher-order orchestrator across cloud providers.</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40" name="Google Shape;240;p43"/>
          <p:cNvSpPr txBox="1"/>
          <p:nvPr/>
        </p:nvSpPr>
        <p:spPr>
          <a:xfrm>
            <a:off x="446925" y="9418"/>
            <a:ext cx="26352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2300"/>
              </a:spcAft>
              <a:buClr>
                <a:srgbClr val="000000"/>
              </a:buClr>
              <a:buSzPts val="2000"/>
              <a:buFont typeface="Arial"/>
              <a:buNone/>
            </a:pPr>
            <a:r>
              <a:rPr b="1" i="0" lang="en" sz="2200" u="none" cap="none" strike="noStrike">
                <a:solidFill>
                  <a:srgbClr val="2E75B5"/>
                </a:solidFill>
                <a:latin typeface="Calibri"/>
                <a:ea typeface="Calibri"/>
                <a:cs typeface="Calibri"/>
                <a:sym typeface="Calibri"/>
              </a:rPr>
              <a:t>Crossplane Arch</a:t>
            </a:r>
            <a:endParaRPr b="0" i="0" sz="2200" u="none" cap="none" strike="noStrike">
              <a:solidFill>
                <a:srgbClr val="2E75B5"/>
              </a:solidFill>
              <a:latin typeface="Calibri"/>
              <a:ea typeface="Calibri"/>
              <a:cs typeface="Calibri"/>
              <a:sym typeface="Calibri"/>
            </a:endParaRPr>
          </a:p>
        </p:txBody>
      </p:sp>
      <p:pic>
        <p:nvPicPr>
          <p:cNvPr id="241" name="Google Shape;241;p43"/>
          <p:cNvPicPr preferRelativeResize="0"/>
          <p:nvPr/>
        </p:nvPicPr>
        <p:blipFill rotWithShape="1">
          <a:blip r:embed="rId5">
            <a:alphaModFix/>
          </a:blip>
          <a:srcRect b="0" l="0" r="0" t="0"/>
          <a:stretch/>
        </p:blipFill>
        <p:spPr>
          <a:xfrm>
            <a:off x="56675" y="22463"/>
            <a:ext cx="409575" cy="600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Submariner?</a:t>
            </a:r>
            <a:endParaRPr/>
          </a:p>
        </p:txBody>
      </p:sp>
      <p:sp>
        <p:nvSpPr>
          <p:cNvPr id="105" name="Google Shape;105;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20000"/>
          </a:bodyPr>
          <a:lstStyle/>
          <a:p>
            <a:pPr indent="-317500" lvl="0" marL="457200" rtl="0" algn="l">
              <a:spcBef>
                <a:spcPts val="1000"/>
              </a:spcBef>
              <a:spcAft>
                <a:spcPts val="0"/>
              </a:spcAft>
              <a:buClr>
                <a:srgbClr val="323232"/>
              </a:buClr>
              <a:buSzPts val="1400"/>
              <a:buAutoNum type="arabicPeriod"/>
            </a:pPr>
            <a:r>
              <a:rPr lang="en" sz="1400">
                <a:solidFill>
                  <a:srgbClr val="323232"/>
                </a:solidFill>
                <a:highlight>
                  <a:srgbClr val="FFFFFF"/>
                </a:highlight>
              </a:rPr>
              <a:t>Submariner connects multiple Kubernetes clusters in a way that is secure and performant.</a:t>
            </a:r>
            <a:endParaRPr sz="1400">
              <a:solidFill>
                <a:srgbClr val="323232"/>
              </a:solidFill>
              <a:highlight>
                <a:srgbClr val="FFFFFF"/>
              </a:highlight>
            </a:endParaRPr>
          </a:p>
          <a:p>
            <a:pPr indent="-317500" lvl="0" marL="457200" rtl="0" algn="l">
              <a:spcBef>
                <a:spcPts val="1000"/>
              </a:spcBef>
              <a:spcAft>
                <a:spcPts val="0"/>
              </a:spcAft>
              <a:buClr>
                <a:srgbClr val="323232"/>
              </a:buClr>
              <a:buSzPts val="1400"/>
              <a:buAutoNum type="arabicPeriod"/>
            </a:pPr>
            <a:r>
              <a:rPr lang="en" sz="1400">
                <a:solidFill>
                  <a:srgbClr val="323232"/>
                </a:solidFill>
                <a:highlight>
                  <a:srgbClr val="FFFFFF"/>
                </a:highlight>
              </a:rPr>
              <a:t>It flattens the networks between the connected clusters, and enables IP reachability between Pods and Services</a:t>
            </a:r>
            <a:endParaRPr sz="1400">
              <a:solidFill>
                <a:srgbClr val="323232"/>
              </a:solidFill>
              <a:highlight>
                <a:srgbClr val="FFFFFF"/>
              </a:highlight>
            </a:endParaRPr>
          </a:p>
          <a:p>
            <a:pPr indent="-317500" lvl="0" marL="457200" rtl="0" algn="l">
              <a:spcBef>
                <a:spcPts val="1000"/>
              </a:spcBef>
              <a:spcAft>
                <a:spcPts val="0"/>
              </a:spcAft>
              <a:buClr>
                <a:srgbClr val="323232"/>
              </a:buClr>
              <a:buSzPts val="1400"/>
              <a:buAutoNum type="arabicPeriod"/>
            </a:pPr>
            <a:r>
              <a:rPr lang="en" sz="1400">
                <a:solidFill>
                  <a:srgbClr val="323232"/>
                </a:solidFill>
                <a:highlight>
                  <a:srgbClr val="FFFFFF"/>
                </a:highlight>
              </a:rPr>
              <a:t>It also provides, via Lighthouse, service discovery capabilities.</a:t>
            </a:r>
            <a:endParaRPr sz="1400">
              <a:solidFill>
                <a:srgbClr val="323232"/>
              </a:solidFill>
              <a:highlight>
                <a:srgbClr val="FFFFFF"/>
              </a:highlight>
            </a:endParaRPr>
          </a:p>
          <a:p>
            <a:pPr indent="-317500" lvl="0" marL="457200" rtl="0" algn="l">
              <a:spcBef>
                <a:spcPts val="1000"/>
              </a:spcBef>
              <a:spcAft>
                <a:spcPts val="0"/>
              </a:spcAft>
              <a:buClr>
                <a:srgbClr val="323232"/>
              </a:buClr>
              <a:buSzPts val="1400"/>
              <a:buAutoNum type="arabicPeriod"/>
            </a:pPr>
            <a:r>
              <a:rPr lang="en" sz="1400">
                <a:solidFill>
                  <a:srgbClr val="323232"/>
                </a:solidFill>
                <a:highlight>
                  <a:srgbClr val="FFFFFF"/>
                </a:highlight>
              </a:rPr>
              <a:t>Exposes a set of new Custom resources (CRDs) backed by kubernetes datastore ( ClusterSet, Endpoint, ServiceExport/Import )</a:t>
            </a:r>
            <a:endParaRPr sz="1400">
              <a:solidFill>
                <a:srgbClr val="323232"/>
              </a:solidFill>
              <a:highlight>
                <a:srgbClr val="FFFFFF"/>
              </a:highlight>
            </a:endParaRPr>
          </a:p>
          <a:p>
            <a:pPr indent="-317500" lvl="0" marL="457200" rtl="0" algn="l">
              <a:spcBef>
                <a:spcPts val="1000"/>
              </a:spcBef>
              <a:spcAft>
                <a:spcPts val="0"/>
              </a:spcAft>
              <a:buClr>
                <a:srgbClr val="323232"/>
              </a:buClr>
              <a:buSzPts val="1400"/>
              <a:buAutoNum type="arabicPeriod"/>
            </a:pPr>
            <a:r>
              <a:rPr lang="en" sz="1400">
                <a:solidFill>
                  <a:srgbClr val="323232"/>
                </a:solidFill>
                <a:highlight>
                  <a:srgbClr val="FFFFFF"/>
                </a:highlight>
              </a:rPr>
              <a:t>Can be deployed using Operator, </a:t>
            </a:r>
            <a:r>
              <a:rPr b="1" lang="en" sz="1400">
                <a:solidFill>
                  <a:srgbClr val="323232"/>
                </a:solidFill>
                <a:highlight>
                  <a:srgbClr val="FFFFFF"/>
                </a:highlight>
              </a:rPr>
              <a:t>Helm</a:t>
            </a:r>
            <a:r>
              <a:rPr lang="en" sz="1400">
                <a:solidFill>
                  <a:srgbClr val="323232"/>
                </a:solidFill>
                <a:highlight>
                  <a:srgbClr val="FFFFFF"/>
                </a:highlight>
              </a:rPr>
              <a:t> and </a:t>
            </a:r>
            <a:r>
              <a:rPr b="1" lang="en" sz="1400">
                <a:solidFill>
                  <a:srgbClr val="323232"/>
                </a:solidFill>
                <a:highlight>
                  <a:srgbClr val="FFFFFF"/>
                </a:highlight>
              </a:rPr>
              <a:t>subctl.</a:t>
            </a:r>
            <a:endParaRPr b="1" sz="1400">
              <a:solidFill>
                <a:srgbClr val="323232"/>
              </a:solidFill>
              <a:highlight>
                <a:srgbClr val="FFFFFF"/>
              </a:highlight>
            </a:endParaRPr>
          </a:p>
        </p:txBody>
      </p:sp>
      <p:pic>
        <p:nvPicPr>
          <p:cNvPr id="106" name="Google Shape;106;p26"/>
          <p:cNvPicPr preferRelativeResize="0"/>
          <p:nvPr/>
        </p:nvPicPr>
        <p:blipFill>
          <a:blip r:embed="rId3">
            <a:alphaModFix/>
          </a:blip>
          <a:stretch>
            <a:fillRect/>
          </a:stretch>
        </p:blipFill>
        <p:spPr>
          <a:xfrm>
            <a:off x="4572000" y="1184050"/>
            <a:ext cx="4267201" cy="19244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4"/>
          <p:cNvSpPr txBox="1"/>
          <p:nvPr/>
        </p:nvSpPr>
        <p:spPr>
          <a:xfrm>
            <a:off x="301492" y="552341"/>
            <a:ext cx="8763600" cy="743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Crossplane has great support for container workloads, it does not mandate their use. You can use Crossplane for scenarios and workloads that do not involve containers at all.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47" name="Google Shape;247;p44"/>
          <p:cNvSpPr txBox="1"/>
          <p:nvPr/>
        </p:nvSpPr>
        <p:spPr>
          <a:xfrm>
            <a:off x="0" y="839057"/>
            <a:ext cx="5534700" cy="4084934"/>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Goals</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6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Crossplane has the following goals: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0070C0"/>
                </a:solidFill>
                <a:latin typeface="Arial"/>
                <a:ea typeface="Arial"/>
                <a:cs typeface="Arial"/>
                <a:sym typeface="Arial"/>
              </a:rPr>
              <a:t>Enable a higher degree of workload portability via abstractions.</a:t>
            </a:r>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0070C0"/>
                </a:solidFill>
                <a:latin typeface="Arial"/>
                <a:ea typeface="Arial"/>
                <a:cs typeface="Arial"/>
                <a:sym typeface="Arial"/>
              </a:rPr>
              <a:t>Define a clean separation of concern between administrators and developers.</a:t>
            </a:r>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0070C0"/>
                </a:solidFill>
                <a:latin typeface="Arial"/>
                <a:ea typeface="Arial"/>
                <a:cs typeface="Arial"/>
                <a:sym typeface="Arial"/>
              </a:rPr>
              <a:t>Use existing managed services of a cloud provider.</a:t>
            </a:r>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0070C0"/>
                </a:solidFill>
                <a:latin typeface="Arial"/>
                <a:ea typeface="Arial"/>
                <a:cs typeface="Arial"/>
                <a:sym typeface="Arial"/>
              </a:rPr>
              <a:t>Use new cloud offerings from independent companies, like CockroachDB, Mongo, Confluent, Elastic and others that are not necessarily tied to a cloud provider.</a:t>
            </a:r>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0070C0"/>
                </a:solidFill>
                <a:latin typeface="Arial"/>
                <a:ea typeface="Arial"/>
                <a:cs typeface="Arial"/>
                <a:sym typeface="Arial"/>
              </a:rPr>
              <a:t>Support static and dynamic provisioning of resources.</a:t>
            </a:r>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0070C0"/>
                </a:solidFill>
                <a:latin typeface="Arial"/>
                <a:ea typeface="Arial"/>
                <a:cs typeface="Arial"/>
                <a:sym typeface="Arial"/>
              </a:rPr>
              <a:t>Give administrators full control of their clouds using policy, limits and quotas.</a:t>
            </a:r>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0070C0"/>
                </a:solidFill>
                <a:latin typeface="Arial"/>
                <a:ea typeface="Arial"/>
                <a:cs typeface="Arial"/>
                <a:sym typeface="Arial"/>
              </a:rPr>
              <a:t>Enable full lifecycle management of resources via controllers.</a:t>
            </a:r>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0070C0"/>
                </a:solidFill>
                <a:latin typeface="Arial"/>
                <a:ea typeface="Arial"/>
                <a:cs typeface="Arial"/>
                <a:sym typeface="Arial"/>
              </a:rPr>
              <a:t>Expose rich extensibility points enabling others to easily build on-top of Crossplane.</a:t>
            </a:r>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0070C0"/>
                </a:solidFill>
                <a:latin typeface="Arial"/>
                <a:ea typeface="Arial"/>
                <a:cs typeface="Arial"/>
                <a:sym typeface="Arial"/>
              </a:rPr>
              <a:t>Full extensibility even for out-of-tree code.</a:t>
            </a:r>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0070C0"/>
                </a:solidFill>
                <a:latin typeface="Arial"/>
                <a:ea typeface="Arial"/>
                <a:cs typeface="Arial"/>
                <a:sym typeface="Arial"/>
              </a:rPr>
              <a:t>Leverage as much of the Kubernetes declarative management machinery as possible.</a:t>
            </a:r>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0070C0"/>
                </a:solidFill>
                <a:latin typeface="Arial"/>
                <a:ea typeface="Arial"/>
                <a:cs typeface="Arial"/>
                <a:sym typeface="Arial"/>
              </a:rPr>
              <a:t>Leverage as much of the cloud-native ecosystem as possible.</a:t>
            </a:r>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48" name="Google Shape;248;p44"/>
          <p:cNvSpPr txBox="1"/>
          <p:nvPr/>
        </p:nvSpPr>
        <p:spPr>
          <a:xfrm>
            <a:off x="5198700" y="1533383"/>
            <a:ext cx="3945300" cy="2885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following are non-goals:</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FF0000"/>
                </a:solidFill>
                <a:latin typeface="Arial"/>
                <a:ea typeface="Arial"/>
                <a:cs typeface="Arial"/>
                <a:sym typeface="Arial"/>
              </a:rPr>
              <a:t>Directly orchestrate container workloads on nodes.</a:t>
            </a:r>
            <a:endParaRPr b="0" i="0" sz="1100" u="none" cap="none" strike="noStrike">
              <a:solidFill>
                <a:srgbClr val="FF0000"/>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FF0000"/>
                </a:solidFill>
                <a:latin typeface="Arial"/>
                <a:ea typeface="Arial"/>
                <a:cs typeface="Arial"/>
                <a:sym typeface="Arial"/>
              </a:rPr>
              <a:t>Replace managed services in cloud providers.</a:t>
            </a:r>
            <a:endParaRPr b="0" i="0" sz="1100" u="none" cap="none" strike="noStrike">
              <a:solidFill>
                <a:srgbClr val="FF0000"/>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FF0000"/>
                </a:solidFill>
                <a:latin typeface="Arial"/>
                <a:ea typeface="Arial"/>
                <a:cs typeface="Arial"/>
                <a:sym typeface="Arial"/>
              </a:rPr>
              <a:t>Replace operators and controllers written for platform services.</a:t>
            </a:r>
            <a:endParaRPr b="0" i="0" sz="1100" u="none" cap="none" strike="noStrike">
              <a:solidFill>
                <a:srgbClr val="FF0000"/>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FF0000"/>
                </a:solidFill>
                <a:latin typeface="Arial"/>
                <a:ea typeface="Arial"/>
                <a:cs typeface="Arial"/>
                <a:sym typeface="Arial"/>
              </a:rPr>
              <a:t>Favor running platform software on Kubernetes in containers.</a:t>
            </a:r>
            <a:endParaRPr b="0" i="0" sz="1100" u="none" cap="none" strike="noStrike">
              <a:solidFill>
                <a:srgbClr val="FF0000"/>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FF0000"/>
                </a:solidFill>
                <a:latin typeface="Arial"/>
                <a:ea typeface="Arial"/>
                <a:cs typeface="Arial"/>
                <a:sym typeface="Arial"/>
              </a:rPr>
              <a:t>Improve the developer experience around YAML and configuration.</a:t>
            </a:r>
            <a:endParaRPr b="0" i="0" sz="1100" u="none" cap="none" strike="noStrike">
              <a:solidFill>
                <a:srgbClr val="FF0000"/>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FF0000"/>
                </a:solidFill>
                <a:latin typeface="Arial"/>
                <a:ea typeface="Arial"/>
                <a:cs typeface="Arial"/>
                <a:sym typeface="Arial"/>
              </a:rPr>
              <a:t>Improve the workflow of building, packaging, and deploying applications.</a:t>
            </a:r>
            <a:endParaRPr b="0" i="0" sz="1100" u="none" cap="none" strike="noStrike">
              <a:solidFill>
                <a:srgbClr val="FF0000"/>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FF0000"/>
                </a:solidFill>
                <a:latin typeface="Arial"/>
                <a:ea typeface="Arial"/>
                <a:cs typeface="Arial"/>
                <a:sym typeface="Arial"/>
              </a:rPr>
              <a:t>Define a packaging format for workloads or applications.</a:t>
            </a:r>
            <a:endParaRPr b="0" i="0" sz="1100" u="none" cap="none" strike="noStrike">
              <a:solidFill>
                <a:srgbClr val="FF0000"/>
              </a:solidFill>
              <a:latin typeface="Arial"/>
              <a:ea typeface="Arial"/>
              <a:cs typeface="Arial"/>
              <a:sym typeface="Arial"/>
            </a:endParaRPr>
          </a:p>
        </p:txBody>
      </p:sp>
      <p:sp>
        <p:nvSpPr>
          <p:cNvPr id="249" name="Google Shape;249;p44"/>
          <p:cNvSpPr txBox="1"/>
          <p:nvPr/>
        </p:nvSpPr>
        <p:spPr>
          <a:xfrm>
            <a:off x="436651" y="29966"/>
            <a:ext cx="3261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2300"/>
              </a:spcAft>
              <a:buClr>
                <a:srgbClr val="000000"/>
              </a:buClr>
              <a:buSzPts val="2000"/>
              <a:buFont typeface="Arial"/>
              <a:buNone/>
            </a:pPr>
            <a:r>
              <a:rPr b="1" i="0" lang="en" sz="2200" u="none" cap="none" strike="noStrike">
                <a:solidFill>
                  <a:srgbClr val="2E75B5"/>
                </a:solidFill>
                <a:latin typeface="Calibri"/>
                <a:ea typeface="Calibri"/>
                <a:cs typeface="Calibri"/>
                <a:sym typeface="Calibri"/>
              </a:rPr>
              <a:t>Crossplane Goals</a:t>
            </a:r>
            <a:endParaRPr b="0" i="0" sz="2200" u="none" cap="none" strike="noStrike">
              <a:solidFill>
                <a:srgbClr val="2E75B5"/>
              </a:solidFill>
              <a:latin typeface="Calibri"/>
              <a:ea typeface="Calibri"/>
              <a:cs typeface="Calibri"/>
              <a:sym typeface="Calibri"/>
            </a:endParaRPr>
          </a:p>
        </p:txBody>
      </p:sp>
      <p:pic>
        <p:nvPicPr>
          <p:cNvPr id="250" name="Google Shape;250;p44"/>
          <p:cNvPicPr preferRelativeResize="0"/>
          <p:nvPr/>
        </p:nvPicPr>
        <p:blipFill rotWithShape="1">
          <a:blip r:embed="rId3">
            <a:alphaModFix/>
          </a:blip>
          <a:srcRect b="0" l="0" r="0" t="0"/>
          <a:stretch/>
        </p:blipFill>
        <p:spPr>
          <a:xfrm>
            <a:off x="56675" y="98663"/>
            <a:ext cx="409575" cy="600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5"/>
          <p:cNvSpPr txBox="1"/>
          <p:nvPr/>
        </p:nvSpPr>
        <p:spPr>
          <a:xfrm>
            <a:off x="101117" y="445814"/>
            <a:ext cx="9144000" cy="6456000"/>
          </a:xfrm>
          <a:prstGeom prst="rect">
            <a:avLst/>
          </a:prstGeom>
          <a:noFill/>
          <a:ln>
            <a:noFill/>
          </a:ln>
        </p:spPr>
        <p:txBody>
          <a:bodyPr anchorCtr="0" anchor="t" bIns="91425" lIns="91425" spcFirstLastPara="1" rIns="91425" wrap="square" tIns="91425">
            <a:spAutoFit/>
          </a:bodyPr>
          <a:lstStyle/>
          <a:p>
            <a:pPr indent="0" lvl="0" marL="0" marR="0" rtl="0" algn="l">
              <a:lnSpc>
                <a:spcPct val="146000"/>
              </a:lnSpc>
              <a:spcBef>
                <a:spcPts val="0"/>
              </a:spcBef>
              <a:spcAft>
                <a:spcPts val="0"/>
              </a:spcAft>
              <a:buClr>
                <a:srgbClr val="000000"/>
              </a:buClr>
              <a:buSzPts val="1150"/>
              <a:buFont typeface="Arial"/>
              <a:buNone/>
            </a:pPr>
            <a:r>
              <a:rPr b="1" i="0" lang="en" sz="1150" u="none" cap="none" strike="noStrike">
                <a:solidFill>
                  <a:srgbClr val="4F5A66"/>
                </a:solidFill>
                <a:latin typeface="Roboto"/>
                <a:ea typeface="Roboto"/>
                <a:cs typeface="Roboto"/>
                <a:sym typeface="Roboto"/>
              </a:rPr>
              <a:t>Declarative infrastructure configuration</a:t>
            </a:r>
            <a:r>
              <a:rPr b="0" i="0" lang="en" sz="1150" u="none" cap="none" strike="noStrike">
                <a:solidFill>
                  <a:srgbClr val="4F5A66"/>
                </a:solidFill>
                <a:latin typeface="Roboto"/>
                <a:ea typeface="Roboto"/>
                <a:cs typeface="Roboto"/>
                <a:sym typeface="Roboto"/>
              </a:rPr>
              <a:t> -  Crossplane brings Kubernetes-styled declarative and API-driven configuration and management to any piece of infrastructure, on-premises and in the cloud. Through this approach, infrastructure managed through Crossplane is accessible via kubectl, configurable with YAML, and self-healing right out of the box.</a:t>
            </a:r>
            <a:endParaRPr b="0" i="0" sz="1150" u="none" cap="none" strike="noStrike">
              <a:solidFill>
                <a:srgbClr val="4F5A66"/>
              </a:solidFill>
              <a:latin typeface="Roboto"/>
              <a:ea typeface="Roboto"/>
              <a:cs typeface="Roboto"/>
              <a:sym typeface="Roboto"/>
            </a:endParaRPr>
          </a:p>
          <a:p>
            <a:pPr indent="0" lvl="0" marL="0" marR="0" rtl="0" algn="l">
              <a:lnSpc>
                <a:spcPct val="146000"/>
              </a:lnSpc>
              <a:spcBef>
                <a:spcPts val="400"/>
              </a:spcBef>
              <a:spcAft>
                <a:spcPts val="0"/>
              </a:spcAft>
              <a:buClr>
                <a:srgbClr val="000000"/>
              </a:buClr>
              <a:buSzPts val="1150"/>
              <a:buFont typeface="Arial"/>
              <a:buNone/>
            </a:pPr>
            <a:r>
              <a:rPr b="1" i="0" lang="en" sz="1150" u="none" cap="none" strike="noStrike">
                <a:solidFill>
                  <a:srgbClr val="4F5A66"/>
                </a:solidFill>
                <a:latin typeface="Roboto"/>
                <a:ea typeface="Roboto"/>
                <a:cs typeface="Roboto"/>
                <a:sym typeface="Roboto"/>
              </a:rPr>
              <a:t>Unify application and infrastructure configuration and deployment</a:t>
            </a:r>
            <a:r>
              <a:rPr b="0" i="0" lang="en" sz="1150" u="none" cap="none" strike="noStrike">
                <a:solidFill>
                  <a:srgbClr val="4F5A66"/>
                </a:solidFill>
                <a:latin typeface="Roboto"/>
                <a:ea typeface="Roboto"/>
                <a:cs typeface="Roboto"/>
                <a:sym typeface="Roboto"/>
              </a:rPr>
              <a:t> - Crossplane enables application and infrastructure configuration to co-exist on the same Kubernetes cluster, reducing the complexity of your toolchains and deployment pipelines.</a:t>
            </a:r>
            <a:endParaRPr b="0" i="0" sz="1150" u="none" cap="none" strike="noStrike">
              <a:solidFill>
                <a:srgbClr val="4F5A66"/>
              </a:solidFill>
              <a:latin typeface="Roboto"/>
              <a:ea typeface="Roboto"/>
              <a:cs typeface="Roboto"/>
              <a:sym typeface="Roboto"/>
            </a:endParaRPr>
          </a:p>
          <a:p>
            <a:pPr indent="0" lvl="0" marL="0" marR="0" rtl="0" algn="l">
              <a:lnSpc>
                <a:spcPct val="146000"/>
              </a:lnSpc>
              <a:spcBef>
                <a:spcPts val="400"/>
              </a:spcBef>
              <a:spcAft>
                <a:spcPts val="0"/>
              </a:spcAft>
              <a:buClr>
                <a:srgbClr val="000000"/>
              </a:buClr>
              <a:buSzPts val="1150"/>
              <a:buFont typeface="Arial"/>
              <a:buNone/>
            </a:pPr>
            <a:r>
              <a:rPr b="1" i="0" lang="en" sz="1150" u="none" cap="none" strike="noStrike">
                <a:solidFill>
                  <a:srgbClr val="4F5A66"/>
                </a:solidFill>
                <a:latin typeface="Roboto"/>
                <a:ea typeface="Roboto"/>
                <a:cs typeface="Roboto"/>
                <a:sym typeface="Roboto"/>
              </a:rPr>
              <a:t>One source of truth for infrastructure configuration and setup - </a:t>
            </a:r>
            <a:r>
              <a:rPr b="0" i="0" lang="en" sz="1150" u="none" cap="none" strike="noStrike">
                <a:solidFill>
                  <a:srgbClr val="4F5A66"/>
                </a:solidFill>
                <a:latin typeface="Roboto"/>
                <a:ea typeface="Roboto"/>
                <a:cs typeface="Roboto"/>
                <a:sym typeface="Roboto"/>
              </a:rPr>
              <a:t>Crossplane integrates with CI/CD pipelines so application infrastructure configuration is stored in a single control cluster. Teams can create, track, and approve changes using GitOps best practices already in use.</a:t>
            </a:r>
            <a:endParaRPr b="0" i="0" sz="1150" u="none" cap="none" strike="noStrike">
              <a:solidFill>
                <a:srgbClr val="4F5A66"/>
              </a:solidFill>
              <a:latin typeface="Roboto"/>
              <a:ea typeface="Roboto"/>
              <a:cs typeface="Roboto"/>
              <a:sym typeface="Roboto"/>
            </a:endParaRPr>
          </a:p>
          <a:p>
            <a:pPr indent="0" lvl="0" marL="0" marR="0" rtl="0" algn="l">
              <a:lnSpc>
                <a:spcPct val="146000"/>
              </a:lnSpc>
              <a:spcBef>
                <a:spcPts val="400"/>
              </a:spcBef>
              <a:spcAft>
                <a:spcPts val="0"/>
              </a:spcAft>
              <a:buClr>
                <a:srgbClr val="000000"/>
              </a:buClr>
              <a:buSzPts val="1150"/>
              <a:buFont typeface="Arial"/>
              <a:buNone/>
            </a:pPr>
            <a:r>
              <a:rPr b="1" i="0" lang="en" sz="1150" u="none" cap="none" strike="noStrike">
                <a:solidFill>
                  <a:srgbClr val="4F5A66"/>
                </a:solidFill>
                <a:latin typeface="Roboto"/>
                <a:ea typeface="Roboto"/>
                <a:cs typeface="Roboto"/>
                <a:sym typeface="Roboto"/>
              </a:rPr>
              <a:t>Automate operational tasks with reconciling controllers - </a:t>
            </a:r>
            <a:r>
              <a:rPr b="0" i="0" lang="en" sz="1150" u="none" cap="none" strike="noStrike">
                <a:solidFill>
                  <a:srgbClr val="4F5A66"/>
                </a:solidFill>
                <a:latin typeface="Roboto"/>
                <a:ea typeface="Roboto"/>
                <a:cs typeface="Roboto"/>
                <a:sym typeface="Roboto"/>
              </a:rPr>
              <a:t>A resource controller is responsible for the entire lifecycle of a resource. This resource is responsible for provisioning, health, scaling, failover, and actively responding to external changes that deviate from the desired configuration.</a:t>
            </a:r>
            <a:endParaRPr b="0" i="0" sz="1150" u="none" cap="none" strike="noStrike">
              <a:solidFill>
                <a:srgbClr val="4F5A66"/>
              </a:solidFill>
              <a:latin typeface="Roboto"/>
              <a:ea typeface="Roboto"/>
              <a:cs typeface="Roboto"/>
              <a:sym typeface="Roboto"/>
            </a:endParaRPr>
          </a:p>
          <a:p>
            <a:pPr indent="0" lvl="0" marL="0" marR="0" rtl="0" algn="l">
              <a:lnSpc>
                <a:spcPct val="146000"/>
              </a:lnSpc>
              <a:spcBef>
                <a:spcPts val="400"/>
              </a:spcBef>
              <a:spcAft>
                <a:spcPts val="0"/>
              </a:spcAft>
              <a:buClr>
                <a:srgbClr val="000000"/>
              </a:buClr>
              <a:buSzPts val="1150"/>
              <a:buFont typeface="Arial"/>
              <a:buNone/>
            </a:pPr>
            <a:r>
              <a:rPr b="1" i="0" lang="en" sz="1150" u="none" cap="none" strike="noStrike">
                <a:solidFill>
                  <a:srgbClr val="4F5A66"/>
                </a:solidFill>
                <a:latin typeface="Roboto"/>
                <a:ea typeface="Roboto"/>
                <a:cs typeface="Roboto"/>
                <a:sym typeface="Roboto"/>
              </a:rPr>
              <a:t>Built with high levels of extensibility - </a:t>
            </a:r>
            <a:r>
              <a:rPr b="0" i="0" lang="en" sz="1150" u="none" cap="none" strike="noStrike">
                <a:solidFill>
                  <a:srgbClr val="4F5A66"/>
                </a:solidFill>
                <a:latin typeface="Roboto"/>
                <a:ea typeface="Roboto"/>
                <a:cs typeface="Roboto"/>
                <a:sym typeface="Roboto"/>
              </a:rPr>
              <a:t>Crossplane leverages broadly accepted Kubernetes patterns, making it easily extensible by adding your own APIs and controllers. Increase flexibility and security by baking policies, quotas, and permissions into a custom infrastructure definition.</a:t>
            </a:r>
            <a:endParaRPr b="0" i="0" sz="1150" u="none" cap="none" strike="noStrike">
              <a:solidFill>
                <a:srgbClr val="4F5A66"/>
              </a:solidFill>
              <a:latin typeface="Roboto"/>
              <a:ea typeface="Roboto"/>
              <a:cs typeface="Roboto"/>
              <a:sym typeface="Roboto"/>
            </a:endParaRPr>
          </a:p>
          <a:p>
            <a:pPr indent="0" lvl="0" marL="0" marR="0" rtl="0" algn="l">
              <a:lnSpc>
                <a:spcPct val="146000"/>
              </a:lnSpc>
              <a:spcBef>
                <a:spcPts val="400"/>
              </a:spcBef>
              <a:spcAft>
                <a:spcPts val="0"/>
              </a:spcAft>
              <a:buClr>
                <a:srgbClr val="000000"/>
              </a:buClr>
              <a:buSzPts val="1150"/>
              <a:buFont typeface="Arial"/>
              <a:buNone/>
            </a:pPr>
            <a:r>
              <a:rPr b="1" i="0" lang="en" sz="1150" u="none" cap="none" strike="noStrike">
                <a:solidFill>
                  <a:srgbClr val="4F5A66"/>
                </a:solidFill>
                <a:latin typeface="Roboto"/>
                <a:ea typeface="Roboto"/>
                <a:cs typeface="Roboto"/>
                <a:sym typeface="Roboto"/>
              </a:rPr>
              <a:t>A strong separation of concerns </a:t>
            </a:r>
            <a:r>
              <a:rPr b="0" i="0" lang="en" sz="1150" u="none" cap="none" strike="noStrike">
                <a:solidFill>
                  <a:srgbClr val="4F5A66"/>
                </a:solidFill>
                <a:latin typeface="Roboto"/>
                <a:ea typeface="Roboto"/>
                <a:cs typeface="Roboto"/>
                <a:sym typeface="Roboto"/>
              </a:rPr>
              <a:t>- Developers can define workloads without worrying about implementation details, environment constraints, or policies. Administrators can define environment specifics and policies. Enable a higher degree of reusability and reduce complexity.</a:t>
            </a:r>
            <a:endParaRPr b="0" i="0" sz="1150" u="none" cap="none" strike="noStrike">
              <a:solidFill>
                <a:srgbClr val="4F5A66"/>
              </a:solidFill>
              <a:latin typeface="Roboto"/>
              <a:ea typeface="Roboto"/>
              <a:cs typeface="Roboto"/>
              <a:sym typeface="Roboto"/>
            </a:endParaRPr>
          </a:p>
          <a:p>
            <a:pPr indent="0" lvl="0" marL="0" marR="0" rtl="0" algn="l">
              <a:lnSpc>
                <a:spcPct val="146000"/>
              </a:lnSpc>
              <a:spcBef>
                <a:spcPts val="40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46000"/>
              </a:lnSpc>
              <a:spcBef>
                <a:spcPts val="40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46000"/>
              </a:lnSpc>
              <a:spcBef>
                <a:spcPts val="40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46000"/>
              </a:lnSpc>
              <a:spcBef>
                <a:spcPts val="40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46000"/>
              </a:lnSpc>
              <a:spcBef>
                <a:spcPts val="400"/>
              </a:spcBef>
              <a:spcAft>
                <a:spcPts val="0"/>
              </a:spcAft>
              <a:buClr>
                <a:schemeClr val="dk1"/>
              </a:buClr>
              <a:buSzPts val="110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15000"/>
              </a:lnSpc>
              <a:spcBef>
                <a:spcPts val="1200"/>
              </a:spcBef>
              <a:spcAft>
                <a:spcPts val="120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p:txBody>
      </p:sp>
      <p:sp>
        <p:nvSpPr>
          <p:cNvPr id="256" name="Google Shape;256;p45"/>
          <p:cNvSpPr txBox="1"/>
          <p:nvPr/>
        </p:nvSpPr>
        <p:spPr>
          <a:xfrm>
            <a:off x="554805" y="-1037"/>
            <a:ext cx="8301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0"/>
              </a:spcAft>
              <a:buClr>
                <a:srgbClr val="000000"/>
              </a:buClr>
              <a:buSzPts val="2000"/>
              <a:buFont typeface="Arial"/>
              <a:buNone/>
            </a:pPr>
            <a:r>
              <a:rPr b="1" i="0" lang="en" sz="2000" u="none" cap="none" strike="noStrike">
                <a:solidFill>
                  <a:srgbClr val="2E75B5"/>
                </a:solidFill>
                <a:latin typeface="Calibri"/>
                <a:ea typeface="Calibri"/>
                <a:cs typeface="Calibri"/>
                <a:sym typeface="Calibri"/>
              </a:rPr>
              <a:t>Why use Crossplane to manage both applications and infrastructure?</a:t>
            </a:r>
            <a:endParaRPr b="0" i="0" sz="1150" u="none" cap="none" strike="noStrike">
              <a:solidFill>
                <a:srgbClr val="4F5A66"/>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6"/>
          <p:cNvSpPr txBox="1"/>
          <p:nvPr/>
        </p:nvSpPr>
        <p:spPr>
          <a:xfrm>
            <a:off x="92468" y="0"/>
            <a:ext cx="230383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2E75B5"/>
                </a:solidFill>
                <a:latin typeface="Calibri"/>
                <a:ea typeface="Calibri"/>
                <a:cs typeface="Calibri"/>
                <a:sym typeface="Calibri"/>
              </a:rPr>
              <a:t>Community Insights</a:t>
            </a:r>
            <a:endParaRPr b="1" i="0" sz="2000" u="none" cap="none" strike="noStrike">
              <a:solidFill>
                <a:srgbClr val="2E75B5"/>
              </a:solidFill>
              <a:latin typeface="Calibri"/>
              <a:ea typeface="Calibri"/>
              <a:cs typeface="Calibri"/>
              <a:sym typeface="Calibri"/>
            </a:endParaRPr>
          </a:p>
        </p:txBody>
      </p:sp>
      <p:sp>
        <p:nvSpPr>
          <p:cNvPr id="262" name="Google Shape;262;p46"/>
          <p:cNvSpPr/>
          <p:nvPr/>
        </p:nvSpPr>
        <p:spPr>
          <a:xfrm>
            <a:off x="1751744" y="4724569"/>
            <a:ext cx="6221002"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sng" cap="none" strike="noStrike">
                <a:solidFill>
                  <a:schemeClr val="hlink"/>
                </a:solidFill>
                <a:latin typeface="Arial"/>
                <a:ea typeface="Arial"/>
                <a:cs typeface="Arial"/>
                <a:sym typeface="Arial"/>
                <a:hlinkClick r:id="rId3"/>
              </a:rPr>
              <a:t>https://insights.lfx.linuxfoundation.org/projects/cncf%2Fcrossplane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63" name="Google Shape;263;p46"/>
          <p:cNvPicPr preferRelativeResize="0"/>
          <p:nvPr/>
        </p:nvPicPr>
        <p:blipFill rotWithShape="1">
          <a:blip r:embed="rId4">
            <a:alphaModFix/>
          </a:blip>
          <a:srcRect b="0" l="0" r="0" t="0"/>
          <a:stretch/>
        </p:blipFill>
        <p:spPr>
          <a:xfrm>
            <a:off x="452064" y="470524"/>
            <a:ext cx="7806484" cy="2827481"/>
          </a:xfrm>
          <a:prstGeom prst="rect">
            <a:avLst/>
          </a:prstGeom>
          <a:noFill/>
          <a:ln>
            <a:noFill/>
          </a:ln>
        </p:spPr>
      </p:pic>
      <p:sp>
        <p:nvSpPr>
          <p:cNvPr id="264" name="Google Shape;264;p46"/>
          <p:cNvSpPr/>
          <p:nvPr/>
        </p:nvSpPr>
        <p:spPr>
          <a:xfrm>
            <a:off x="312567" y="4308308"/>
            <a:ext cx="3320140"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sng" cap="none" strike="noStrike">
                <a:solidFill>
                  <a:schemeClr val="hlink"/>
                </a:solidFill>
                <a:latin typeface="Arial"/>
                <a:ea typeface="Arial"/>
                <a:cs typeface="Arial"/>
                <a:sym typeface="Arial"/>
                <a:hlinkClick r:id="rId5"/>
              </a:rPr>
              <a:t>https://www.cncf.io/projects/crossplane/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5" name="Google Shape;265;p46"/>
          <p:cNvSpPr/>
          <p:nvPr/>
        </p:nvSpPr>
        <p:spPr>
          <a:xfrm>
            <a:off x="4964431" y="4328857"/>
            <a:ext cx="3427541"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sng" cap="none" strike="noStrike">
                <a:solidFill>
                  <a:schemeClr val="hlink"/>
                </a:solidFill>
                <a:latin typeface="Arial"/>
                <a:ea typeface="Arial"/>
                <a:cs typeface="Arial"/>
                <a:sym typeface="Arial"/>
                <a:hlinkClick r:id="rId6"/>
              </a:rPr>
              <a:t>https://github.com/crossplane/crossplane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66" name="Google Shape;266;p46"/>
          <p:cNvPicPr preferRelativeResize="0"/>
          <p:nvPr/>
        </p:nvPicPr>
        <p:blipFill rotWithShape="1">
          <a:blip r:embed="rId7">
            <a:alphaModFix/>
          </a:blip>
          <a:srcRect b="0" l="0" r="0" t="0"/>
          <a:stretch/>
        </p:blipFill>
        <p:spPr>
          <a:xfrm>
            <a:off x="249201" y="3363502"/>
            <a:ext cx="8296275" cy="80010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7"/>
          <p:cNvPicPr preferRelativeResize="0"/>
          <p:nvPr/>
        </p:nvPicPr>
        <p:blipFill rotWithShape="1">
          <a:blip r:embed="rId3">
            <a:alphaModFix/>
          </a:blip>
          <a:srcRect b="0" l="0" r="0" t="0"/>
          <a:stretch/>
        </p:blipFill>
        <p:spPr>
          <a:xfrm>
            <a:off x="0" y="1401715"/>
            <a:ext cx="7103599" cy="3369375"/>
          </a:xfrm>
          <a:prstGeom prst="rect">
            <a:avLst/>
          </a:prstGeom>
          <a:noFill/>
          <a:ln>
            <a:noFill/>
          </a:ln>
        </p:spPr>
      </p:pic>
      <p:sp>
        <p:nvSpPr>
          <p:cNvPr id="272" name="Google Shape;272;p47"/>
          <p:cNvSpPr txBox="1"/>
          <p:nvPr/>
        </p:nvSpPr>
        <p:spPr>
          <a:xfrm>
            <a:off x="0" y="174661"/>
            <a:ext cx="9144000" cy="126185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rochaporto/provider-openstack: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This project is very rudimentary, looking at the code, almost nothing is done.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7"/>
          <p:cNvSpPr txBox="1"/>
          <p:nvPr/>
        </p:nvSpPr>
        <p:spPr>
          <a:xfrm>
            <a:off x="6430002" y="2647581"/>
            <a:ext cx="26265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rochaproto/Provider-openstack: </a:t>
            </a:r>
            <a:r>
              <a:rPr b="0" i="0" lang="en" sz="1000" u="none" cap="none" strike="noStrike">
                <a:solidFill>
                  <a:srgbClr val="000000"/>
                </a:solidFill>
                <a:latin typeface="Arial"/>
                <a:ea typeface="Arial"/>
                <a:cs typeface="Arial"/>
                <a:sym typeface="Arial"/>
              </a:rPr>
              <a:t>The provider for openstack operations available in github but its only basic framework implemented using provider-template from crossplane and not mature enough to use it even for basic openstack operations operations.</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Note: </a:t>
            </a:r>
            <a:r>
              <a:rPr b="0" i="0" lang="en" sz="1000" u="none" cap="none" strike="noStrike">
                <a:solidFill>
                  <a:srgbClr val="000000"/>
                </a:solidFill>
                <a:latin typeface="Arial"/>
                <a:ea typeface="Arial"/>
                <a:cs typeface="Arial"/>
                <a:sym typeface="Arial"/>
              </a:rPr>
              <a:t>Implementation of openstack </a:t>
            </a:r>
            <a:r>
              <a:rPr b="0" i="0" lang="en" sz="1000" u="none" cap="none" strike="noStrike">
                <a:solidFill>
                  <a:schemeClr val="dk1"/>
                </a:solidFill>
                <a:latin typeface="Arial"/>
                <a:ea typeface="Arial"/>
                <a:cs typeface="Arial"/>
                <a:sym typeface="Arial"/>
              </a:rPr>
              <a:t>provider using provider-template from crossplane, </a:t>
            </a:r>
            <a:r>
              <a:rPr b="0" i="0" lang="en" sz="1000" u="none" cap="none" strike="noStrike">
                <a:solidFill>
                  <a:srgbClr val="000000"/>
                </a:solidFill>
                <a:latin typeface="Arial"/>
                <a:ea typeface="Arial"/>
                <a:cs typeface="Arial"/>
                <a:sym typeface="Arial"/>
              </a:rPr>
              <a:t>effort will be huge to support openstack operations.</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8"/>
          <p:cNvSpPr txBox="1"/>
          <p:nvPr/>
        </p:nvSpPr>
        <p:spPr>
          <a:xfrm>
            <a:off x="46175" y="269475"/>
            <a:ext cx="3380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800" u="none" cap="none" strike="noStrike">
                <a:solidFill>
                  <a:srgbClr val="1155CC"/>
                </a:solidFill>
                <a:latin typeface="Arial"/>
                <a:ea typeface="Arial"/>
                <a:cs typeface="Arial"/>
                <a:sym typeface="Arial"/>
              </a:rPr>
              <a:t>Crossplane Advantages</a:t>
            </a:r>
            <a:endParaRPr b="1" i="0" sz="1800" u="none" cap="none" strike="noStrike">
              <a:solidFill>
                <a:srgbClr val="1155CC"/>
              </a:solidFill>
              <a:latin typeface="Arial"/>
              <a:ea typeface="Arial"/>
              <a:cs typeface="Arial"/>
              <a:sym typeface="Arial"/>
            </a:endParaRPr>
          </a:p>
        </p:txBody>
      </p:sp>
      <p:sp>
        <p:nvSpPr>
          <p:cNvPr id="279" name="Google Shape;279;p48"/>
          <p:cNvSpPr txBox="1"/>
          <p:nvPr/>
        </p:nvSpPr>
        <p:spPr>
          <a:xfrm>
            <a:off x="46175" y="770675"/>
            <a:ext cx="4215900" cy="10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4F5A66"/>
                </a:solidFill>
                <a:latin typeface="Roboto"/>
                <a:ea typeface="Roboto"/>
                <a:cs typeface="Roboto"/>
                <a:sym typeface="Roboto"/>
              </a:rPr>
              <a:t> </a:t>
            </a:r>
            <a:endParaRPr b="0" i="0" sz="1400" u="none" cap="none" strike="noStrike">
              <a:solidFill>
                <a:srgbClr val="000000"/>
              </a:solidFill>
              <a:latin typeface="Arial"/>
              <a:ea typeface="Arial"/>
              <a:cs typeface="Arial"/>
              <a:sym typeface="Arial"/>
            </a:endParaRPr>
          </a:p>
        </p:txBody>
      </p:sp>
      <p:sp>
        <p:nvSpPr>
          <p:cNvPr id="280" name="Google Shape;280;p48"/>
          <p:cNvSpPr txBox="1"/>
          <p:nvPr/>
        </p:nvSpPr>
        <p:spPr>
          <a:xfrm>
            <a:off x="463925" y="793950"/>
            <a:ext cx="8153400" cy="4373100"/>
          </a:xfrm>
          <a:prstGeom prst="rect">
            <a:avLst/>
          </a:prstGeom>
          <a:noFill/>
          <a:ln>
            <a:noFill/>
          </a:ln>
        </p:spPr>
        <p:txBody>
          <a:bodyPr anchorCtr="0" anchor="t" bIns="91425" lIns="91425" spcFirstLastPara="1" rIns="91425" wrap="square" tIns="91425">
            <a:spAutoFit/>
          </a:bodyPr>
          <a:lstStyle/>
          <a:p>
            <a:pPr indent="0" lvl="0" marL="0" marR="0" rtl="0" algn="l">
              <a:lnSpc>
                <a:spcPct val="146000"/>
              </a:lnSpc>
              <a:spcBef>
                <a:spcPts val="0"/>
              </a:spcBef>
              <a:spcAft>
                <a:spcPts val="0"/>
              </a:spcAft>
              <a:buClr>
                <a:srgbClr val="000000"/>
              </a:buClr>
              <a:buSzPts val="1150"/>
              <a:buFont typeface="Arial"/>
              <a:buNone/>
            </a:pPr>
            <a:r>
              <a:rPr lang="en" sz="1150">
                <a:solidFill>
                  <a:srgbClr val="4F5A66"/>
                </a:solidFill>
                <a:latin typeface="Roboto"/>
                <a:ea typeface="Roboto"/>
                <a:cs typeface="Roboto"/>
                <a:sym typeface="Roboto"/>
              </a:rPr>
              <a:t>1. A Developer-Friendly API</a:t>
            </a:r>
            <a:endParaRPr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rPr lang="en" sz="1150">
                <a:solidFill>
                  <a:srgbClr val="4F5A66"/>
                </a:solidFill>
                <a:latin typeface="Roboto"/>
                <a:ea typeface="Roboto"/>
                <a:cs typeface="Roboto"/>
                <a:sym typeface="Roboto"/>
              </a:rPr>
              <a:t>2. Powerful and Flexible With Compositions.</a:t>
            </a:r>
            <a:endParaRPr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rPr lang="en" sz="1150">
                <a:solidFill>
                  <a:srgbClr val="4F5A66"/>
                </a:solidFill>
                <a:latin typeface="Roboto"/>
                <a:ea typeface="Roboto"/>
                <a:cs typeface="Roboto"/>
                <a:sym typeface="Roboto"/>
              </a:rPr>
              <a:t>3. Production-Ready With the Help of K8s.</a:t>
            </a:r>
            <a:endParaRPr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rPr lang="en" sz="1150">
                <a:solidFill>
                  <a:srgbClr val="4F5A66"/>
                </a:solidFill>
                <a:latin typeface="Roboto"/>
                <a:ea typeface="Roboto"/>
                <a:cs typeface="Roboto"/>
                <a:sym typeface="Roboto"/>
              </a:rPr>
              <a:t>    </a:t>
            </a:r>
            <a:r>
              <a:rPr i="1" lang="en" sz="1150">
                <a:solidFill>
                  <a:srgbClr val="4F5A66"/>
                </a:solidFill>
                <a:latin typeface="Roboto"/>
                <a:ea typeface="Roboto"/>
                <a:cs typeface="Roboto"/>
                <a:sym typeface="Roboto"/>
              </a:rPr>
              <a:t>It uses Kubernetes controllers and the concept of continuous </a:t>
            </a:r>
            <a:endParaRPr i="1"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rPr i="1" lang="en" sz="1150">
                <a:solidFill>
                  <a:srgbClr val="4F5A66"/>
                </a:solidFill>
                <a:latin typeface="Roboto"/>
                <a:ea typeface="Roboto"/>
                <a:cs typeface="Roboto"/>
                <a:sym typeface="Roboto"/>
              </a:rPr>
              <a:t>    reconciliation to run the platform. If something breaks</a:t>
            </a:r>
            <a:endParaRPr i="1"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rPr i="1" lang="en" sz="1150">
                <a:solidFill>
                  <a:srgbClr val="4F5A66"/>
                </a:solidFill>
                <a:latin typeface="Roboto"/>
                <a:ea typeface="Roboto"/>
                <a:cs typeface="Roboto"/>
                <a:sym typeface="Roboto"/>
              </a:rPr>
              <a:t>    (which it will), Crossplane will examine and fix the state. </a:t>
            </a:r>
            <a:endParaRPr i="1"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rPr lang="en" sz="1150">
                <a:solidFill>
                  <a:srgbClr val="4F5A66"/>
                </a:solidFill>
                <a:latin typeface="Roboto"/>
                <a:ea typeface="Roboto"/>
                <a:cs typeface="Roboto"/>
                <a:sym typeface="Roboto"/>
              </a:rPr>
              <a:t>4. Open Source &amp; Open Governance.</a:t>
            </a:r>
            <a:endParaRPr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rPr lang="en" sz="1500">
                <a:solidFill>
                  <a:srgbClr val="45484D"/>
                </a:solidFill>
                <a:latin typeface="Times New Roman"/>
                <a:ea typeface="Times New Roman"/>
                <a:cs typeface="Times New Roman"/>
                <a:sym typeface="Times New Roman"/>
              </a:rPr>
              <a:t>    </a:t>
            </a:r>
            <a:r>
              <a:rPr i="1" lang="en" sz="1150">
                <a:solidFill>
                  <a:srgbClr val="4F5A66"/>
                </a:solidFill>
                <a:latin typeface="Roboto"/>
                <a:ea typeface="Roboto"/>
                <a:cs typeface="Roboto"/>
                <a:sym typeface="Roboto"/>
              </a:rPr>
              <a:t>Crossplane is not only</a:t>
            </a:r>
            <a:endParaRPr i="1"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rPr i="1" lang="en" sz="1150">
                <a:solidFill>
                  <a:srgbClr val="4F5A66"/>
                </a:solidFill>
                <a:latin typeface="Roboto"/>
                <a:ea typeface="Roboto"/>
                <a:cs typeface="Roboto"/>
                <a:sym typeface="Roboto"/>
              </a:rPr>
              <a:t>     Open Source (</a:t>
            </a:r>
            <a:r>
              <a:rPr i="1" lang="en" sz="1150">
                <a:solidFill>
                  <a:srgbClr val="4F5A66"/>
                </a:solidFill>
                <a:uFill>
                  <a:noFill/>
                </a:uFill>
                <a:latin typeface="Roboto"/>
                <a:ea typeface="Roboto"/>
                <a:cs typeface="Roboto"/>
                <a:sym typeface="Roboto"/>
                <a:hlinkClick r:id="rId3">
                  <a:extLst>
                    <a:ext uri="{A12FA001-AC4F-418D-AE19-62706E023703}">
                      <ahyp:hlinkClr val="tx"/>
                    </a:ext>
                  </a:extLst>
                </a:hlinkClick>
              </a:rPr>
              <a:t>Apache 2.0</a:t>
            </a:r>
            <a:r>
              <a:rPr i="1" lang="en" sz="1150">
                <a:solidFill>
                  <a:srgbClr val="4F5A66"/>
                </a:solidFill>
                <a:latin typeface="Roboto"/>
                <a:ea typeface="Roboto"/>
                <a:cs typeface="Roboto"/>
                <a:sym typeface="Roboto"/>
              </a:rPr>
              <a:t>), but</a:t>
            </a:r>
            <a:endParaRPr i="1"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rPr i="1" lang="en" sz="1150">
                <a:solidFill>
                  <a:srgbClr val="4F5A66"/>
                </a:solidFill>
                <a:latin typeface="Roboto"/>
                <a:ea typeface="Roboto"/>
                <a:cs typeface="Roboto"/>
                <a:sym typeface="Roboto"/>
              </a:rPr>
              <a:t>     as part of the CNCF, it’s also</a:t>
            </a:r>
            <a:r>
              <a:rPr i="1" lang="en" sz="1150">
                <a:solidFill>
                  <a:srgbClr val="4F5A66"/>
                </a:solidFill>
                <a:uFill>
                  <a:noFill/>
                </a:uFill>
                <a:latin typeface="Roboto"/>
                <a:ea typeface="Roboto"/>
                <a:cs typeface="Roboto"/>
                <a:sym typeface="Roboto"/>
                <a:hlinkClick r:id="rId4">
                  <a:extLst>
                    <a:ext uri="{A12FA001-AC4F-418D-AE19-62706E023703}">
                      <ahyp:hlinkClr val="tx"/>
                    </a:ext>
                  </a:extLst>
                </a:hlinkClick>
              </a:rPr>
              <a:t> openly</a:t>
            </a:r>
            <a:endParaRPr/>
          </a:p>
          <a:p>
            <a:pPr indent="0" lvl="0" marL="0" marR="0" rtl="0" algn="l">
              <a:lnSpc>
                <a:spcPct val="146000"/>
              </a:lnSpc>
              <a:spcBef>
                <a:spcPts val="0"/>
              </a:spcBef>
              <a:spcAft>
                <a:spcPts val="0"/>
              </a:spcAft>
              <a:buClr>
                <a:srgbClr val="000000"/>
              </a:buClr>
              <a:buSzPts val="1150"/>
              <a:buFont typeface="Arial"/>
              <a:buNone/>
            </a:pPr>
            <a:r>
              <a:rPr lang="en"/>
              <a:t>   </a:t>
            </a:r>
            <a:r>
              <a:rPr i="1" lang="en" sz="1150">
                <a:solidFill>
                  <a:srgbClr val="4F5A66"/>
                </a:solidFill>
                <a:uFill>
                  <a:noFill/>
                </a:uFill>
                <a:latin typeface="Roboto"/>
                <a:ea typeface="Roboto"/>
                <a:cs typeface="Roboto"/>
                <a:sym typeface="Roboto"/>
                <a:hlinkClick r:id="rId5">
                  <a:extLst>
                    <a:ext uri="{A12FA001-AC4F-418D-AE19-62706E023703}">
                      <ahyp:hlinkClr val="tx"/>
                    </a:ext>
                  </a:extLst>
                </a:hlinkClick>
              </a:rPr>
              <a:t> governed</a:t>
            </a:r>
            <a:r>
              <a:rPr i="1" lang="en" sz="1150">
                <a:solidFill>
                  <a:srgbClr val="4F5A66"/>
                </a:solidFill>
                <a:latin typeface="Roboto"/>
                <a:ea typeface="Roboto"/>
                <a:cs typeface="Roboto"/>
                <a:sym typeface="Roboto"/>
              </a:rPr>
              <a:t>.</a:t>
            </a:r>
            <a:endParaRPr i="1"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t/>
            </a:r>
            <a:endParaRPr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t/>
            </a:r>
            <a:endParaRPr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t/>
            </a:r>
            <a:endParaRPr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t/>
            </a:r>
            <a:endParaRPr sz="1150">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sz="1150">
              <a:solidFill>
                <a:srgbClr val="4F5A66"/>
              </a:solidFill>
              <a:latin typeface="Roboto"/>
              <a:ea typeface="Roboto"/>
              <a:cs typeface="Roboto"/>
              <a:sym typeface="Roboto"/>
            </a:endParaRPr>
          </a:p>
        </p:txBody>
      </p:sp>
      <p:pic>
        <p:nvPicPr>
          <p:cNvPr id="281" name="Google Shape;281;p48"/>
          <p:cNvPicPr preferRelativeResize="0"/>
          <p:nvPr/>
        </p:nvPicPr>
        <p:blipFill rotWithShape="1">
          <a:blip r:embed="rId6">
            <a:alphaModFix/>
          </a:blip>
          <a:srcRect b="0" l="5069" r="0" t="0"/>
          <a:stretch/>
        </p:blipFill>
        <p:spPr>
          <a:xfrm>
            <a:off x="6363750" y="129275"/>
            <a:ext cx="2760050" cy="2886625"/>
          </a:xfrm>
          <a:prstGeom prst="rect">
            <a:avLst/>
          </a:prstGeom>
          <a:noFill/>
          <a:ln>
            <a:noFill/>
          </a:ln>
        </p:spPr>
      </p:pic>
      <p:pic>
        <p:nvPicPr>
          <p:cNvPr id="282" name="Google Shape;282;p48"/>
          <p:cNvPicPr preferRelativeResize="0"/>
          <p:nvPr/>
        </p:nvPicPr>
        <p:blipFill>
          <a:blip r:embed="rId7">
            <a:alphaModFix/>
          </a:blip>
          <a:stretch>
            <a:fillRect/>
          </a:stretch>
        </p:blipFill>
        <p:spPr>
          <a:xfrm>
            <a:off x="3451450" y="2400700"/>
            <a:ext cx="2940350" cy="2742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9"/>
          <p:cNvSpPr txBox="1"/>
          <p:nvPr/>
        </p:nvSpPr>
        <p:spPr>
          <a:xfrm>
            <a:off x="306800" y="234100"/>
            <a:ext cx="33804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1155CC"/>
                </a:solidFill>
                <a:latin typeface="Arial"/>
                <a:ea typeface="Arial"/>
                <a:cs typeface="Arial"/>
                <a:sym typeface="Arial"/>
              </a:rPr>
              <a:t>MECM</a:t>
            </a:r>
            <a:endParaRPr b="1" i="0" sz="1600" u="none" cap="none" strike="noStrike">
              <a:solidFill>
                <a:srgbClr val="1155CC"/>
              </a:solidFill>
              <a:latin typeface="Arial"/>
              <a:ea typeface="Arial"/>
              <a:cs typeface="Arial"/>
              <a:sym typeface="Arial"/>
            </a:endParaRPr>
          </a:p>
        </p:txBody>
      </p:sp>
      <p:sp>
        <p:nvSpPr>
          <p:cNvPr id="288" name="Google Shape;288;p49"/>
          <p:cNvSpPr txBox="1"/>
          <p:nvPr/>
        </p:nvSpPr>
        <p:spPr>
          <a:xfrm>
            <a:off x="4878800" y="234100"/>
            <a:ext cx="33804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1155CC"/>
                </a:solidFill>
                <a:latin typeface="Arial"/>
                <a:ea typeface="Arial"/>
                <a:cs typeface="Arial"/>
                <a:sym typeface="Arial"/>
              </a:rPr>
              <a:t>Crossplane</a:t>
            </a:r>
            <a:endParaRPr b="1" i="0" sz="1600" u="none" cap="none" strike="noStrike">
              <a:solidFill>
                <a:srgbClr val="1155CC"/>
              </a:solidFill>
              <a:latin typeface="Arial"/>
              <a:ea typeface="Arial"/>
              <a:cs typeface="Arial"/>
              <a:sym typeface="Arial"/>
            </a:endParaRPr>
          </a:p>
        </p:txBody>
      </p:sp>
      <p:cxnSp>
        <p:nvCxnSpPr>
          <p:cNvPr id="289" name="Google Shape;289;p49"/>
          <p:cNvCxnSpPr/>
          <p:nvPr/>
        </p:nvCxnSpPr>
        <p:spPr>
          <a:xfrm>
            <a:off x="4331150" y="11800"/>
            <a:ext cx="0" cy="5128200"/>
          </a:xfrm>
          <a:prstGeom prst="straightConnector1">
            <a:avLst/>
          </a:prstGeom>
          <a:noFill/>
          <a:ln cap="flat" cmpd="sng" w="9525">
            <a:solidFill>
              <a:schemeClr val="dk2"/>
            </a:solidFill>
            <a:prstDash val="solid"/>
            <a:round/>
            <a:headEnd len="sm" w="sm" type="none"/>
            <a:tailEnd len="sm" w="sm" type="none"/>
          </a:ln>
        </p:spPr>
      </p:cxnSp>
      <p:sp>
        <p:nvSpPr>
          <p:cNvPr id="290" name="Google Shape;290;p49"/>
          <p:cNvSpPr txBox="1"/>
          <p:nvPr/>
        </p:nvSpPr>
        <p:spPr>
          <a:xfrm>
            <a:off x="46175" y="770675"/>
            <a:ext cx="4215900" cy="461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4F5A66"/>
                </a:solidFill>
                <a:latin typeface="Roboto"/>
                <a:ea typeface="Roboto"/>
                <a:cs typeface="Roboto"/>
                <a:sym typeface="Roboto"/>
              </a:rPr>
              <a:t>1. </a:t>
            </a:r>
            <a:r>
              <a:rPr b="0" i="0" lang="en" sz="1150" u="none" cap="none" strike="noStrike">
                <a:solidFill>
                  <a:srgbClr val="4F5A66"/>
                </a:solidFill>
                <a:latin typeface="Roboto"/>
                <a:ea typeface="Roboto"/>
                <a:cs typeface="Roboto"/>
                <a:sym typeface="Roboto"/>
              </a:rPr>
              <a:t> MECM performs application orchestration and </a:t>
            </a:r>
            <a:r>
              <a:rPr lang="en" sz="1150">
                <a:solidFill>
                  <a:srgbClr val="4F5A66"/>
                </a:solidFill>
                <a:latin typeface="Roboto"/>
                <a:ea typeface="Roboto"/>
                <a:cs typeface="Roboto"/>
                <a:sym typeface="Roboto"/>
              </a:rPr>
              <a:t>m</a:t>
            </a:r>
            <a:r>
              <a:rPr b="0" i="0" lang="en" sz="1150" u="none" cap="none" strike="noStrike">
                <a:solidFill>
                  <a:srgbClr val="4F5A66"/>
                </a:solidFill>
                <a:latin typeface="Roboto"/>
                <a:ea typeface="Roboto"/>
                <a:cs typeface="Roboto"/>
                <a:sym typeface="Roboto"/>
              </a:rPr>
              <a:t>anages life</a:t>
            </a:r>
            <a:r>
              <a:rPr lang="en" sz="1150">
                <a:solidFill>
                  <a:srgbClr val="4F5A66"/>
                </a:solidFill>
                <a:latin typeface="Roboto"/>
                <a:ea typeface="Roboto"/>
                <a:cs typeface="Roboto"/>
                <a:sym typeface="Roboto"/>
              </a:rPr>
              <a:t>cycle of the application.</a:t>
            </a:r>
            <a:endParaRPr sz="1150">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4F5A66"/>
                </a:solidFill>
                <a:latin typeface="Roboto"/>
                <a:ea typeface="Roboto"/>
                <a:cs typeface="Roboto"/>
                <a:sym typeface="Roboto"/>
              </a:rPr>
              <a:t>2. </a:t>
            </a:r>
            <a:r>
              <a:rPr lang="en" sz="1150">
                <a:solidFill>
                  <a:srgbClr val="4F5A66"/>
                </a:solidFill>
                <a:latin typeface="Roboto"/>
                <a:ea typeface="Roboto"/>
                <a:cs typeface="Roboto"/>
                <a:sym typeface="Roboto"/>
              </a:rPr>
              <a:t>It's</a:t>
            </a:r>
            <a:r>
              <a:rPr b="0" i="0" lang="en" sz="1150" u="none" cap="none" strike="noStrike">
                <a:solidFill>
                  <a:srgbClr val="4F5A66"/>
                </a:solidFill>
                <a:latin typeface="Roboto"/>
                <a:ea typeface="Roboto"/>
                <a:cs typeface="Roboto"/>
                <a:sym typeface="Roboto"/>
              </a:rPr>
              <a:t> not based on K8s operator framework.</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4F5A66"/>
                </a:solidFill>
                <a:latin typeface="Roboto"/>
                <a:ea typeface="Roboto"/>
                <a:cs typeface="Roboto"/>
                <a:sym typeface="Roboto"/>
              </a:rPr>
              <a:t>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rPr lang="en" sz="1150">
                <a:solidFill>
                  <a:srgbClr val="4F5A66"/>
                </a:solidFill>
                <a:latin typeface="Roboto"/>
                <a:ea typeface="Roboto"/>
                <a:cs typeface="Roboto"/>
                <a:sym typeface="Roboto"/>
              </a:rPr>
              <a:t>3. Do not support custom resources. </a:t>
            </a:r>
            <a:endParaRPr sz="1150">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sz="1150">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rPr lang="en" sz="1150">
                <a:solidFill>
                  <a:srgbClr val="4F5A66"/>
                </a:solidFill>
                <a:latin typeface="Roboto"/>
                <a:ea typeface="Roboto"/>
                <a:cs typeface="Roboto"/>
                <a:sym typeface="Roboto"/>
              </a:rPr>
              <a:t>4. MECM support deployment of K8S and also VM based applications</a:t>
            </a:r>
            <a:endParaRPr sz="1150">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sz="1150">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rPr lang="en" sz="1150">
                <a:solidFill>
                  <a:srgbClr val="4F5A66"/>
                </a:solidFill>
                <a:latin typeface="Roboto"/>
                <a:ea typeface="Roboto"/>
                <a:cs typeface="Roboto"/>
                <a:sym typeface="Roboto"/>
              </a:rPr>
              <a:t>5. Supports</a:t>
            </a:r>
            <a:r>
              <a:rPr b="0" i="0" lang="en" sz="1150" u="none" cap="none" strike="noStrike">
                <a:solidFill>
                  <a:srgbClr val="4F5A66"/>
                </a:solidFill>
                <a:latin typeface="Roboto"/>
                <a:ea typeface="Roboto"/>
                <a:cs typeface="Roboto"/>
                <a:sym typeface="Roboto"/>
              </a:rPr>
              <a:t> VM provisioning</a:t>
            </a:r>
            <a:r>
              <a:rPr lang="en" sz="1150">
                <a:solidFill>
                  <a:srgbClr val="4F5A66"/>
                </a:solidFill>
                <a:latin typeface="Roboto"/>
                <a:ea typeface="Roboto"/>
                <a:cs typeface="Roboto"/>
                <a:sym typeface="Roboto"/>
              </a:rPr>
              <a:t> using openstack.</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rPr lang="en" sz="1150">
                <a:solidFill>
                  <a:srgbClr val="4F5A66"/>
                </a:solidFill>
                <a:latin typeface="Roboto"/>
                <a:ea typeface="Roboto"/>
                <a:cs typeface="Roboto"/>
                <a:sym typeface="Roboto"/>
              </a:rPr>
              <a:t>6</a:t>
            </a:r>
            <a:r>
              <a:rPr b="0" i="0" lang="en" sz="1150" u="none" cap="none" strike="noStrike">
                <a:solidFill>
                  <a:srgbClr val="4F5A66"/>
                </a:solidFill>
                <a:latin typeface="Roboto"/>
                <a:ea typeface="Roboto"/>
                <a:cs typeface="Roboto"/>
                <a:sym typeface="Roboto"/>
              </a:rPr>
              <a:t>.MECM has mechanism of plugins(plug &amp; play) instead of resource  controller where in 3rd party can bring in there own plugins to deploy workloads.</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rPr lang="en" sz="1150">
                <a:solidFill>
                  <a:srgbClr val="4F5A66"/>
                </a:solidFill>
                <a:latin typeface="Roboto"/>
                <a:ea typeface="Roboto"/>
                <a:cs typeface="Roboto"/>
                <a:sym typeface="Roboto"/>
              </a:rPr>
              <a:t>7</a:t>
            </a:r>
            <a:r>
              <a:rPr b="0" i="0" lang="en" sz="1150" u="none" cap="none" strike="noStrike">
                <a:solidFill>
                  <a:srgbClr val="4F5A66"/>
                </a:solidFill>
                <a:latin typeface="Roboto"/>
                <a:ea typeface="Roboto"/>
                <a:cs typeface="Roboto"/>
                <a:sym typeface="Roboto"/>
              </a:rPr>
              <a:t>.Monitoring is not supported.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rPr lang="en" sz="1150">
                <a:solidFill>
                  <a:srgbClr val="4F5A66"/>
                </a:solidFill>
                <a:latin typeface="Roboto"/>
                <a:ea typeface="Roboto"/>
                <a:cs typeface="Roboto"/>
                <a:sym typeface="Roboto"/>
              </a:rPr>
              <a:t>8</a:t>
            </a:r>
            <a:r>
              <a:rPr b="0" i="0" lang="en" sz="1150" u="none" cap="none" strike="noStrike">
                <a:solidFill>
                  <a:srgbClr val="4F5A66"/>
                </a:solidFill>
                <a:latin typeface="Roboto"/>
                <a:ea typeface="Roboto"/>
                <a:cs typeface="Roboto"/>
                <a:sym typeface="Roboto"/>
              </a:rPr>
              <a:t>. Does not support cluster scaling vertical and horizontal.</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sz="1150">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sz="1150">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4F5A66"/>
                </a:solidFill>
                <a:latin typeface="Roboto"/>
                <a:ea typeface="Roboto"/>
                <a:cs typeface="Roboto"/>
                <a:sym typeface="Roboto"/>
              </a:rPr>
              <a:t> </a:t>
            </a:r>
            <a:endParaRPr b="0" i="0" sz="1400" u="none" cap="none" strike="noStrike">
              <a:solidFill>
                <a:srgbClr val="000000"/>
              </a:solidFill>
              <a:latin typeface="Arial"/>
              <a:ea typeface="Arial"/>
              <a:cs typeface="Arial"/>
              <a:sym typeface="Arial"/>
            </a:endParaRPr>
          </a:p>
        </p:txBody>
      </p:sp>
      <p:sp>
        <p:nvSpPr>
          <p:cNvPr id="291" name="Google Shape;291;p49"/>
          <p:cNvSpPr txBox="1"/>
          <p:nvPr/>
        </p:nvSpPr>
        <p:spPr>
          <a:xfrm>
            <a:off x="4400225" y="665200"/>
            <a:ext cx="4559100" cy="4610100"/>
          </a:xfrm>
          <a:prstGeom prst="rect">
            <a:avLst/>
          </a:prstGeom>
          <a:noFill/>
          <a:ln>
            <a:noFill/>
          </a:ln>
        </p:spPr>
        <p:txBody>
          <a:bodyPr anchorCtr="0" anchor="t" bIns="91425" lIns="91425" spcFirstLastPara="1" rIns="91425" wrap="square" tIns="91425">
            <a:spAutoFit/>
          </a:bodyPr>
          <a:lstStyle/>
          <a:p>
            <a:pPr indent="-301625" lvl="0" marL="457200" marR="0" rtl="0" algn="l">
              <a:lnSpc>
                <a:spcPct val="100000"/>
              </a:lnSpc>
              <a:spcBef>
                <a:spcPts val="0"/>
              </a:spcBef>
              <a:spcAft>
                <a:spcPts val="0"/>
              </a:spcAft>
              <a:buClr>
                <a:srgbClr val="4F5A66"/>
              </a:buClr>
              <a:buSzPts val="1150"/>
              <a:buFont typeface="Roboto"/>
              <a:buAutoNum type="arabicPeriod"/>
            </a:pPr>
            <a:r>
              <a:rPr lang="en" sz="1150">
                <a:solidFill>
                  <a:srgbClr val="4F5A66"/>
                </a:solidFill>
                <a:latin typeface="Roboto"/>
                <a:ea typeface="Roboto"/>
                <a:cs typeface="Roboto"/>
                <a:sym typeface="Roboto"/>
              </a:rPr>
              <a:t>Crossplane </a:t>
            </a:r>
            <a:r>
              <a:rPr lang="en" sz="1150">
                <a:solidFill>
                  <a:srgbClr val="4F5A66"/>
                </a:solidFill>
                <a:latin typeface="Roboto"/>
                <a:ea typeface="Roboto"/>
                <a:cs typeface="Roboto"/>
                <a:sym typeface="Roboto"/>
              </a:rPr>
              <a:t> is based on k8s operator framework.</a:t>
            </a:r>
            <a:endParaRPr sz="1150">
              <a:solidFill>
                <a:srgbClr val="4F5A66"/>
              </a:solidFill>
              <a:latin typeface="Roboto"/>
              <a:ea typeface="Roboto"/>
              <a:cs typeface="Roboto"/>
              <a:sym typeface="Roboto"/>
            </a:endParaRPr>
          </a:p>
          <a:p>
            <a:pPr indent="0" lvl="0" marL="457200" marR="0" rtl="0" algn="l">
              <a:lnSpc>
                <a:spcPct val="100000"/>
              </a:lnSpc>
              <a:spcBef>
                <a:spcPts val="0"/>
              </a:spcBef>
              <a:spcAft>
                <a:spcPts val="0"/>
              </a:spcAft>
              <a:buNone/>
            </a:pPr>
            <a:r>
              <a:t/>
            </a:r>
            <a:endParaRPr sz="1150">
              <a:solidFill>
                <a:srgbClr val="4F5A66"/>
              </a:solidFill>
              <a:latin typeface="Roboto"/>
              <a:ea typeface="Roboto"/>
              <a:cs typeface="Roboto"/>
              <a:sym typeface="Roboto"/>
            </a:endParaRPr>
          </a:p>
          <a:p>
            <a:pPr indent="-301625" lvl="0" marL="457200" marR="0" rtl="0" algn="l">
              <a:lnSpc>
                <a:spcPct val="100000"/>
              </a:lnSpc>
              <a:spcBef>
                <a:spcPts val="0"/>
              </a:spcBef>
              <a:spcAft>
                <a:spcPts val="0"/>
              </a:spcAft>
              <a:buClr>
                <a:srgbClr val="4F5A66"/>
              </a:buClr>
              <a:buSzPts val="1150"/>
              <a:buFont typeface="Roboto"/>
              <a:buAutoNum type="arabicPeriod"/>
            </a:pPr>
            <a:r>
              <a:rPr lang="en" sz="1150">
                <a:solidFill>
                  <a:srgbClr val="4F5A66"/>
                </a:solidFill>
                <a:latin typeface="Roboto"/>
                <a:ea typeface="Roboto"/>
                <a:cs typeface="Roboto"/>
                <a:sym typeface="Roboto"/>
              </a:rPr>
              <a:t>Vendors can implement providers to manage their resources.</a:t>
            </a:r>
            <a:endParaRPr sz="1150">
              <a:solidFill>
                <a:srgbClr val="4F5A66"/>
              </a:solidFill>
              <a:latin typeface="Roboto"/>
              <a:ea typeface="Roboto"/>
              <a:cs typeface="Roboto"/>
              <a:sym typeface="Roboto"/>
            </a:endParaRPr>
          </a:p>
          <a:p>
            <a:pPr indent="0" lvl="0" marL="457200" marR="0" rtl="0" algn="l">
              <a:lnSpc>
                <a:spcPct val="100000"/>
              </a:lnSpc>
              <a:spcBef>
                <a:spcPts val="0"/>
              </a:spcBef>
              <a:spcAft>
                <a:spcPts val="0"/>
              </a:spcAft>
              <a:buNone/>
            </a:pPr>
            <a:r>
              <a:t/>
            </a:r>
            <a:endParaRPr sz="1150">
              <a:solidFill>
                <a:srgbClr val="4F5A66"/>
              </a:solidFill>
              <a:latin typeface="Roboto"/>
              <a:ea typeface="Roboto"/>
              <a:cs typeface="Roboto"/>
              <a:sym typeface="Roboto"/>
            </a:endParaRPr>
          </a:p>
          <a:p>
            <a:pPr indent="-301625" lvl="0" marL="457200" rtl="0" algn="l">
              <a:spcBef>
                <a:spcPts val="0"/>
              </a:spcBef>
              <a:spcAft>
                <a:spcPts val="0"/>
              </a:spcAft>
              <a:buClr>
                <a:srgbClr val="4F5A66"/>
              </a:buClr>
              <a:buSzPts val="1150"/>
              <a:buFont typeface="Roboto"/>
              <a:buAutoNum type="arabicPeriod"/>
            </a:pPr>
            <a:r>
              <a:rPr lang="en" sz="1150">
                <a:solidFill>
                  <a:srgbClr val="4F5A66"/>
                </a:solidFill>
                <a:latin typeface="Roboto"/>
                <a:ea typeface="Roboto"/>
                <a:cs typeface="Roboto"/>
                <a:sym typeface="Roboto"/>
              </a:rPr>
              <a:t>Perform complete life cycle management of infrastructure, workloads and services.</a:t>
            </a:r>
            <a:endParaRPr sz="1150">
              <a:solidFill>
                <a:srgbClr val="4F5A66"/>
              </a:solidFill>
              <a:latin typeface="Roboto"/>
              <a:ea typeface="Roboto"/>
              <a:cs typeface="Roboto"/>
              <a:sym typeface="Roboto"/>
            </a:endParaRPr>
          </a:p>
          <a:p>
            <a:pPr indent="0" lvl="0" marL="0" rtl="0" algn="l">
              <a:spcBef>
                <a:spcPts val="0"/>
              </a:spcBef>
              <a:spcAft>
                <a:spcPts val="0"/>
              </a:spcAft>
              <a:buNone/>
            </a:pPr>
            <a:r>
              <a:t/>
            </a:r>
            <a:endParaRPr sz="1150">
              <a:solidFill>
                <a:srgbClr val="4F5A66"/>
              </a:solidFill>
              <a:latin typeface="Roboto"/>
              <a:ea typeface="Roboto"/>
              <a:cs typeface="Roboto"/>
              <a:sym typeface="Roboto"/>
            </a:endParaRPr>
          </a:p>
          <a:p>
            <a:pPr indent="-301625" lvl="0" marL="457200" rtl="0" algn="l">
              <a:spcBef>
                <a:spcPts val="0"/>
              </a:spcBef>
              <a:spcAft>
                <a:spcPts val="0"/>
              </a:spcAft>
              <a:buClr>
                <a:srgbClr val="4F5A66"/>
              </a:buClr>
              <a:buSzPts val="1150"/>
              <a:buFont typeface="Roboto"/>
              <a:buAutoNum type="arabicPeriod"/>
            </a:pPr>
            <a:r>
              <a:rPr lang="en" sz="1150">
                <a:solidFill>
                  <a:srgbClr val="4F5A66"/>
                </a:solidFill>
                <a:latin typeface="Roboto"/>
                <a:ea typeface="Roboto"/>
                <a:cs typeface="Roboto"/>
                <a:sym typeface="Roboto"/>
              </a:rPr>
              <a:t>Dependent cloud services (like RDS service in AWS) dynamically provisioned based on the workload (wordpress) and its binding with cloud services..</a:t>
            </a:r>
            <a:endParaRPr sz="1150">
              <a:solidFill>
                <a:srgbClr val="4F5A66"/>
              </a:solidFill>
              <a:latin typeface="Roboto"/>
              <a:ea typeface="Roboto"/>
              <a:cs typeface="Roboto"/>
              <a:sym typeface="Roboto"/>
            </a:endParaRPr>
          </a:p>
          <a:p>
            <a:pPr indent="0" lvl="0" marL="457200" rtl="0" algn="l">
              <a:spcBef>
                <a:spcPts val="0"/>
              </a:spcBef>
              <a:spcAft>
                <a:spcPts val="0"/>
              </a:spcAft>
              <a:buNone/>
            </a:pPr>
            <a:r>
              <a:t/>
            </a:r>
            <a:endParaRPr sz="1150">
              <a:solidFill>
                <a:srgbClr val="4F5A66"/>
              </a:solidFill>
              <a:latin typeface="Roboto"/>
              <a:ea typeface="Roboto"/>
              <a:cs typeface="Roboto"/>
              <a:sym typeface="Roboto"/>
            </a:endParaRPr>
          </a:p>
          <a:p>
            <a:pPr indent="-301625" lvl="0" marL="457200" rtl="0" algn="l">
              <a:spcBef>
                <a:spcPts val="0"/>
              </a:spcBef>
              <a:spcAft>
                <a:spcPts val="0"/>
              </a:spcAft>
              <a:buClr>
                <a:srgbClr val="4F5A66"/>
              </a:buClr>
              <a:buSzPts val="1150"/>
              <a:buFont typeface="Roboto"/>
              <a:buAutoNum type="arabicPeriod"/>
            </a:pPr>
            <a:r>
              <a:rPr lang="en" sz="1150">
                <a:solidFill>
                  <a:srgbClr val="4F5A66"/>
                </a:solidFill>
                <a:latin typeface="Roboto"/>
                <a:ea typeface="Roboto"/>
                <a:cs typeface="Roboto"/>
                <a:sym typeface="Roboto"/>
              </a:rPr>
              <a:t>Developers can define workloads without worrying about implementation details, environment constraints, or policies. Administrators can define environment specifics and policies. Enable a higher degree of reusability and reduce complexity.</a:t>
            </a:r>
            <a:endParaRPr sz="1150">
              <a:solidFill>
                <a:srgbClr val="4F5A66"/>
              </a:solidFill>
              <a:latin typeface="Roboto"/>
              <a:ea typeface="Roboto"/>
              <a:cs typeface="Roboto"/>
              <a:sym typeface="Roboto"/>
            </a:endParaRPr>
          </a:p>
          <a:p>
            <a:pPr indent="0" lvl="0" marL="457200" rtl="0" algn="l">
              <a:spcBef>
                <a:spcPts val="0"/>
              </a:spcBef>
              <a:spcAft>
                <a:spcPts val="0"/>
              </a:spcAft>
              <a:buNone/>
            </a:pPr>
            <a:r>
              <a:t/>
            </a:r>
            <a:endParaRPr sz="1150">
              <a:solidFill>
                <a:srgbClr val="4F5A66"/>
              </a:solidFill>
              <a:latin typeface="Roboto"/>
              <a:ea typeface="Roboto"/>
              <a:cs typeface="Roboto"/>
              <a:sym typeface="Roboto"/>
            </a:endParaRPr>
          </a:p>
          <a:p>
            <a:pPr indent="-301625" lvl="0" marL="457200" rtl="0" algn="l">
              <a:spcBef>
                <a:spcPts val="0"/>
              </a:spcBef>
              <a:spcAft>
                <a:spcPts val="0"/>
              </a:spcAft>
              <a:buClr>
                <a:srgbClr val="4F5A66"/>
              </a:buClr>
              <a:buSzPts val="1150"/>
              <a:buFont typeface="Roboto"/>
              <a:buAutoNum type="arabicPeriod"/>
            </a:pPr>
            <a:r>
              <a:rPr lang="en" sz="1150">
                <a:solidFill>
                  <a:srgbClr val="4F5A66"/>
                </a:solidFill>
                <a:latin typeface="Roboto"/>
                <a:ea typeface="Roboto"/>
                <a:cs typeface="Roboto"/>
                <a:sym typeface="Roboto"/>
              </a:rPr>
              <a:t>Kubernetes-styled declarative and API-driven configuration and management to any piece of infrastructure.</a:t>
            </a:r>
            <a:endParaRPr sz="1150">
              <a:solidFill>
                <a:srgbClr val="4F5A66"/>
              </a:solidFill>
              <a:latin typeface="Roboto"/>
              <a:ea typeface="Roboto"/>
              <a:cs typeface="Roboto"/>
              <a:sym typeface="Roboto"/>
            </a:endParaRPr>
          </a:p>
          <a:p>
            <a:pPr indent="0" lvl="0" marL="457200" rtl="0" algn="l">
              <a:spcBef>
                <a:spcPts val="0"/>
              </a:spcBef>
              <a:spcAft>
                <a:spcPts val="0"/>
              </a:spcAft>
              <a:buNone/>
            </a:pPr>
            <a:r>
              <a:t/>
            </a:r>
            <a:endParaRPr sz="1150">
              <a:solidFill>
                <a:srgbClr val="4F5A66"/>
              </a:solidFill>
              <a:latin typeface="Roboto"/>
              <a:ea typeface="Roboto"/>
              <a:cs typeface="Roboto"/>
              <a:sym typeface="Roboto"/>
            </a:endParaRPr>
          </a:p>
          <a:p>
            <a:pPr indent="-301625" lvl="0" marL="457200" rtl="0" algn="l">
              <a:spcBef>
                <a:spcPts val="0"/>
              </a:spcBef>
              <a:spcAft>
                <a:spcPts val="0"/>
              </a:spcAft>
              <a:buClr>
                <a:srgbClr val="4F5A66"/>
              </a:buClr>
              <a:buSzPts val="1150"/>
              <a:buFont typeface="Roboto"/>
              <a:buAutoNum type="arabicPeriod"/>
            </a:pPr>
            <a:r>
              <a:rPr lang="en" sz="1150">
                <a:solidFill>
                  <a:srgbClr val="4F5A66"/>
                </a:solidFill>
                <a:latin typeface="Roboto"/>
                <a:ea typeface="Roboto"/>
                <a:cs typeface="Roboto"/>
                <a:sym typeface="Roboto"/>
              </a:rPr>
              <a:t>Support cluster scaling vertical and horizontal using autoscalar.</a:t>
            </a:r>
            <a:endParaRPr sz="1150">
              <a:solidFill>
                <a:srgbClr val="4F5A66"/>
              </a:solidFill>
              <a:latin typeface="Roboto"/>
              <a:ea typeface="Roboto"/>
              <a:cs typeface="Roboto"/>
              <a:sym typeface="Roboto"/>
            </a:endParaRPr>
          </a:p>
          <a:p>
            <a:pPr indent="-301625" lvl="0" marL="457200" rtl="0" algn="l">
              <a:spcBef>
                <a:spcPts val="0"/>
              </a:spcBef>
              <a:spcAft>
                <a:spcPts val="0"/>
              </a:spcAft>
              <a:buClr>
                <a:srgbClr val="4F5A66"/>
              </a:buClr>
              <a:buSzPts val="1150"/>
              <a:buFont typeface="Roboto"/>
              <a:buAutoNum type="arabicPeriod"/>
            </a:pPr>
            <a:r>
              <a:rPr lang="en" sz="1150">
                <a:solidFill>
                  <a:srgbClr val="4F5A66"/>
                </a:solidFill>
                <a:latin typeface="Roboto"/>
                <a:ea typeface="Roboto"/>
                <a:cs typeface="Roboto"/>
                <a:sym typeface="Roboto"/>
              </a:rPr>
              <a:t>Support K8s based workloads but can be extended to non K8s based workloads with provider support.</a:t>
            </a:r>
            <a:endParaRPr sz="1150">
              <a:solidFill>
                <a:srgbClr val="4F5A66"/>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0"/>
          <p:cNvSpPr txBox="1"/>
          <p:nvPr>
            <p:ph type="ctrTitle"/>
          </p:nvPr>
        </p:nvSpPr>
        <p:spPr>
          <a:xfrm>
            <a:off x="311708" y="744575"/>
            <a:ext cx="8520600" cy="210922"/>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1600">
                <a:solidFill>
                  <a:srgbClr val="1155CC"/>
                </a:solidFill>
              </a:rPr>
              <a:t>Take Away</a:t>
            </a:r>
            <a:endParaRPr b="1" sz="1600">
              <a:solidFill>
                <a:srgbClr val="1155CC"/>
              </a:solidFill>
            </a:endParaRPr>
          </a:p>
        </p:txBody>
      </p:sp>
      <p:sp>
        <p:nvSpPr>
          <p:cNvPr id="297" name="Google Shape;297;p50"/>
          <p:cNvSpPr txBox="1"/>
          <p:nvPr>
            <p:ph idx="1" type="subTitle"/>
          </p:nvPr>
        </p:nvSpPr>
        <p:spPr>
          <a:xfrm>
            <a:off x="311700" y="1140425"/>
            <a:ext cx="8772900" cy="3948900"/>
          </a:xfrm>
          <a:prstGeom prst="rect">
            <a:avLst/>
          </a:prstGeom>
          <a:noFill/>
          <a:ln>
            <a:noFill/>
          </a:ln>
        </p:spPr>
        <p:txBody>
          <a:bodyPr anchorCtr="0" anchor="t" bIns="91425" lIns="91425" spcFirstLastPara="1" rIns="91425" wrap="square" tIns="91425">
            <a:normAutofit fontScale="40000"/>
          </a:bodyPr>
          <a:lstStyle/>
          <a:p>
            <a:pPr indent="-381000" lvl="0" marL="571500" marR="0" rtl="0" algn="l">
              <a:lnSpc>
                <a:spcPct val="170000"/>
              </a:lnSpc>
              <a:spcBef>
                <a:spcPts val="0"/>
              </a:spcBef>
              <a:spcAft>
                <a:spcPts val="0"/>
              </a:spcAft>
              <a:buSzPct val="153846"/>
              <a:buFont typeface="Noto Sans Symbols"/>
              <a:buChar char="✔"/>
            </a:pPr>
            <a:r>
              <a:rPr lang="en" sz="2600">
                <a:uFill>
                  <a:noFill/>
                </a:uFill>
                <a:hlinkClick r:id="rId3"/>
              </a:rPr>
              <a:t>Crossplane</a:t>
            </a:r>
            <a:r>
              <a:rPr lang="en" sz="2600"/>
              <a:t> is an open source cloud control plane that enables engineers to provision infrastructure from the Kubernetes API. It can be used by organisations to build and operate an internal platform-as-a-service (PaaS) across a variety of infrastructures and cloud vendors. Crossplane has recently been accepted into the CNCF as a sandbox project.</a:t>
            </a:r>
            <a:endParaRPr sz="2600"/>
          </a:p>
          <a:p>
            <a:pPr indent="-381000" lvl="0" marL="571500" marR="0" rtl="0" algn="l">
              <a:lnSpc>
                <a:spcPct val="170000"/>
              </a:lnSpc>
              <a:spcBef>
                <a:spcPts val="0"/>
              </a:spcBef>
              <a:spcAft>
                <a:spcPts val="0"/>
              </a:spcAft>
              <a:buSzPct val="153846"/>
              <a:buFont typeface="Noto Sans Symbols"/>
              <a:buChar char="✔"/>
            </a:pPr>
            <a:r>
              <a:rPr b="1" lang="en" sz="2600"/>
              <a:t>Infrastructure and applications </a:t>
            </a:r>
            <a:r>
              <a:rPr lang="en" sz="2600"/>
              <a:t>can be packaged together in a bundle using Crossplane. Kubernetes </a:t>
            </a:r>
            <a:r>
              <a:rPr b="1" lang="en" sz="2600"/>
              <a:t>Custom Resources</a:t>
            </a:r>
            <a:r>
              <a:rPr lang="en" sz="2600"/>
              <a:t> can be used to </a:t>
            </a:r>
            <a:r>
              <a:rPr b="1" lang="en" sz="2600"/>
              <a:t>declaratively specify this configuration</a:t>
            </a:r>
            <a:r>
              <a:rPr lang="en" sz="2600"/>
              <a:t>, and a Crossplane uses the control loop model to continually reconcile the specified config with what is running in the target environment.</a:t>
            </a:r>
            <a:endParaRPr sz="2600"/>
          </a:p>
          <a:p>
            <a:pPr indent="-381000" lvl="0" marL="571500" marR="0" rtl="0" algn="l">
              <a:lnSpc>
                <a:spcPct val="170000"/>
              </a:lnSpc>
              <a:spcBef>
                <a:spcPts val="0"/>
              </a:spcBef>
              <a:spcAft>
                <a:spcPts val="0"/>
              </a:spcAft>
              <a:buSzPct val="153846"/>
              <a:buFont typeface="Noto Sans Symbols"/>
              <a:buChar char="✔"/>
            </a:pPr>
            <a:r>
              <a:rPr lang="en" sz="2600"/>
              <a:t>OAM describes a model where developers are responsible for defining application components, while application operators are responsible for creating instances of those components and assigning them application configurations. Infrastructure operators are responsible for declaring, installing, and maintaining the underlying services that are available on the platform.</a:t>
            </a:r>
            <a:endParaRPr sz="2600"/>
          </a:p>
          <a:p>
            <a:pPr indent="-381000" lvl="0" marL="571500" marR="0" rtl="0" algn="l">
              <a:lnSpc>
                <a:spcPct val="170000"/>
              </a:lnSpc>
              <a:spcBef>
                <a:spcPts val="0"/>
              </a:spcBef>
              <a:spcAft>
                <a:spcPts val="0"/>
              </a:spcAft>
              <a:buSzPct val="153846"/>
              <a:buFont typeface="Noto Sans Symbols"/>
              <a:buChar char="✔"/>
            </a:pPr>
            <a:r>
              <a:rPr lang="en" sz="2600"/>
              <a:t>The recently released </a:t>
            </a:r>
            <a:r>
              <a:rPr lang="en" sz="2600">
                <a:uFill>
                  <a:noFill/>
                </a:uFill>
                <a:hlinkClick r:id="rId4"/>
              </a:rPr>
              <a:t>Upbound Registry</a:t>
            </a:r>
            <a:r>
              <a:rPr lang="en" sz="2600"/>
              <a:t> will contain a collection of existing cloud providers (Alibaba, AWS, Azure, GCP, etc), stacks (curated environment configurations), and bundles of existing applications and infrastructure.</a:t>
            </a:r>
            <a:endParaRPr sz="2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1"/>
          <p:cNvSpPr txBox="1"/>
          <p:nvPr>
            <p:ph type="ctrTitle"/>
          </p:nvPr>
        </p:nvSpPr>
        <p:spPr>
          <a:xfrm>
            <a:off x="311708" y="744575"/>
            <a:ext cx="8520600" cy="210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1600">
                <a:solidFill>
                  <a:srgbClr val="1155CC"/>
                </a:solidFill>
              </a:rPr>
              <a:t>Take Away</a:t>
            </a:r>
            <a:endParaRPr b="1" sz="1600">
              <a:solidFill>
                <a:srgbClr val="1155CC"/>
              </a:solidFill>
            </a:endParaRPr>
          </a:p>
        </p:txBody>
      </p:sp>
      <p:sp>
        <p:nvSpPr>
          <p:cNvPr id="303" name="Google Shape;303;p51"/>
          <p:cNvSpPr txBox="1"/>
          <p:nvPr>
            <p:ph idx="1" type="subTitle"/>
          </p:nvPr>
        </p:nvSpPr>
        <p:spPr>
          <a:xfrm>
            <a:off x="311700" y="1140430"/>
            <a:ext cx="8520600" cy="3791100"/>
          </a:xfrm>
          <a:prstGeom prst="rect">
            <a:avLst/>
          </a:prstGeom>
          <a:noFill/>
          <a:ln>
            <a:noFill/>
          </a:ln>
        </p:spPr>
        <p:txBody>
          <a:bodyPr anchorCtr="0" anchor="t" bIns="91425" lIns="91425" spcFirstLastPara="1" rIns="91425" wrap="square" tIns="91425">
            <a:normAutofit fontScale="85000" lnSpcReduction="20000"/>
          </a:bodyPr>
          <a:lstStyle/>
          <a:p>
            <a:pPr indent="-495300" lvl="0" marL="571500" marR="0" rtl="0" algn="l">
              <a:lnSpc>
                <a:spcPct val="170000"/>
              </a:lnSpc>
              <a:spcBef>
                <a:spcPts val="0"/>
              </a:spcBef>
              <a:spcAft>
                <a:spcPts val="0"/>
              </a:spcAft>
              <a:buSzPct val="153846"/>
              <a:buFont typeface="Noto Sans Symbols"/>
              <a:buChar char="✔"/>
            </a:pPr>
            <a:r>
              <a:rPr lang="en" sz="2600"/>
              <a:t>Crossplane can be used to </a:t>
            </a:r>
            <a:r>
              <a:rPr b="1" lang="en" sz="2600"/>
              <a:t>manage workloads spanning multiple Kubernetes clusters.</a:t>
            </a:r>
            <a:r>
              <a:rPr lang="en" sz="2600"/>
              <a:t> </a:t>
            </a:r>
            <a:endParaRPr sz="2600"/>
          </a:p>
          <a:p>
            <a:pPr indent="-495300" lvl="0" marL="571500" marR="0" rtl="0" algn="l">
              <a:lnSpc>
                <a:spcPct val="170000"/>
              </a:lnSpc>
              <a:spcBef>
                <a:spcPts val="0"/>
              </a:spcBef>
              <a:spcAft>
                <a:spcPts val="0"/>
              </a:spcAft>
              <a:buSzPct val="153846"/>
              <a:buFont typeface="Noto Sans Symbols"/>
              <a:buChar char="✔"/>
            </a:pPr>
            <a:r>
              <a:rPr lang="en" sz="2600"/>
              <a:t>Communication between these clusters is outside of Crossplane’s purvey, and instead API gateway technologies like the </a:t>
            </a:r>
            <a:r>
              <a:rPr lang="en" sz="2600">
                <a:uFill>
                  <a:noFill/>
                </a:uFill>
                <a:hlinkClick r:id="rId3"/>
              </a:rPr>
              <a:t>Ambassador Edge Stack</a:t>
            </a:r>
            <a:r>
              <a:rPr lang="en" sz="2600"/>
              <a:t>, and service mesh technologies, such as </a:t>
            </a:r>
            <a:r>
              <a:rPr lang="en" sz="2600">
                <a:uFill>
                  <a:noFill/>
                </a:uFill>
                <a:hlinkClick r:id="rId4"/>
              </a:rPr>
              <a:t>Linkerd</a:t>
            </a:r>
            <a:r>
              <a:rPr lang="en" sz="2600"/>
              <a:t>, will provide this functionality.</a:t>
            </a:r>
            <a:endParaRPr sz="2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2"/>
          <p:cNvSpPr txBox="1"/>
          <p:nvPr>
            <p:ph type="ctrTitle"/>
          </p:nvPr>
        </p:nvSpPr>
        <p:spPr>
          <a:xfrm>
            <a:off x="311708" y="744575"/>
            <a:ext cx="8520600" cy="210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1600">
                <a:solidFill>
                  <a:srgbClr val="1155CC"/>
                </a:solidFill>
              </a:rPr>
              <a:t>Take Away</a:t>
            </a:r>
            <a:endParaRPr b="1" sz="1600">
              <a:solidFill>
                <a:srgbClr val="1155CC"/>
              </a:solidFill>
            </a:endParaRPr>
          </a:p>
        </p:txBody>
      </p:sp>
      <p:sp>
        <p:nvSpPr>
          <p:cNvPr id="309" name="Google Shape;309;p52"/>
          <p:cNvSpPr txBox="1"/>
          <p:nvPr>
            <p:ph idx="1" type="subTitle"/>
          </p:nvPr>
        </p:nvSpPr>
        <p:spPr>
          <a:xfrm>
            <a:off x="311700" y="1140430"/>
            <a:ext cx="8520600" cy="3791100"/>
          </a:xfrm>
          <a:prstGeom prst="rect">
            <a:avLst/>
          </a:prstGeom>
          <a:noFill/>
          <a:ln>
            <a:noFill/>
          </a:ln>
        </p:spPr>
        <p:txBody>
          <a:bodyPr anchorCtr="0" anchor="t" bIns="91425" lIns="91425" spcFirstLastPara="1" rIns="91425" wrap="square" tIns="91425">
            <a:normAutofit fontScale="55000"/>
          </a:bodyPr>
          <a:lstStyle/>
          <a:p>
            <a:pPr indent="-419100" lvl="0" marL="571500" rtl="0" algn="l">
              <a:lnSpc>
                <a:spcPct val="170000"/>
              </a:lnSpc>
              <a:spcBef>
                <a:spcPts val="0"/>
              </a:spcBef>
              <a:spcAft>
                <a:spcPts val="0"/>
              </a:spcAft>
              <a:buSzPct val="153846"/>
              <a:buFont typeface="Noto Sans Symbols"/>
              <a:buChar char="✔"/>
            </a:pPr>
            <a:r>
              <a:rPr lang="en" sz="2600"/>
              <a:t>Crossplane is an excellent tool for IAC, but lacks a stable Open stack provider at the moment.</a:t>
            </a:r>
            <a:endParaRPr/>
          </a:p>
          <a:p>
            <a:pPr indent="-419100" lvl="0" marL="571500" rtl="0" algn="l">
              <a:lnSpc>
                <a:spcPct val="170000"/>
              </a:lnSpc>
              <a:spcBef>
                <a:spcPts val="0"/>
              </a:spcBef>
              <a:spcAft>
                <a:spcPts val="0"/>
              </a:spcAft>
              <a:buSzPct val="153846"/>
              <a:buFont typeface="Noto Sans Symbols"/>
              <a:buChar char="✔"/>
            </a:pPr>
            <a:r>
              <a:rPr lang="en" sz="2600"/>
              <a:t>The effort for the MECM to adopt Crossplane would need the OS-Plugin needs to be re-written in order to support the operations</a:t>
            </a:r>
            <a:endParaRPr/>
          </a:p>
          <a:p>
            <a:pPr indent="-419100" lvl="0" marL="571500" rtl="0" algn="l">
              <a:lnSpc>
                <a:spcPct val="170000"/>
              </a:lnSpc>
              <a:spcBef>
                <a:spcPts val="0"/>
              </a:spcBef>
              <a:spcAft>
                <a:spcPts val="0"/>
              </a:spcAft>
              <a:buSzPct val="153846"/>
              <a:buFont typeface="Noto Sans Symbols"/>
              <a:buChar char="✔"/>
            </a:pPr>
            <a:r>
              <a:rPr lang="en" sz="2600"/>
              <a:t>The current owner for the OS-plugin in 21</a:t>
            </a:r>
            <a:r>
              <a:rPr baseline="30000" lang="en" sz="2600"/>
              <a:t>st</a:t>
            </a:r>
            <a:r>
              <a:rPr lang="en" sz="2600"/>
              <a:t> century.</a:t>
            </a:r>
            <a:endParaRPr/>
          </a:p>
          <a:p>
            <a:pPr indent="-419100" lvl="0" marL="571500" rtl="0" algn="l">
              <a:lnSpc>
                <a:spcPct val="170000"/>
              </a:lnSpc>
              <a:spcBef>
                <a:spcPts val="0"/>
              </a:spcBef>
              <a:spcAft>
                <a:spcPts val="0"/>
              </a:spcAft>
              <a:buSzPct val="153846"/>
              <a:buFont typeface="Noto Sans Symbols"/>
              <a:buChar char="✔"/>
            </a:pPr>
            <a:r>
              <a:rPr lang="en" sz="2600"/>
              <a:t>We need to implement this module in order to have the E2E (support both VM and CNF)  functionality implemented, this needs further analysis based on the crossplane provider and OS–Plugin understanding.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3"/>
          <p:cNvSpPr txBox="1"/>
          <p:nvPr>
            <p:ph type="ctrTitle"/>
          </p:nvPr>
        </p:nvSpPr>
        <p:spPr>
          <a:xfrm>
            <a:off x="311708" y="744575"/>
            <a:ext cx="8520600" cy="210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1600">
                <a:solidFill>
                  <a:srgbClr val="1155CC"/>
                </a:solidFill>
              </a:rPr>
              <a:t>Conclusion</a:t>
            </a:r>
            <a:endParaRPr b="1" sz="1600">
              <a:solidFill>
                <a:srgbClr val="1155CC"/>
              </a:solidFill>
            </a:endParaRPr>
          </a:p>
        </p:txBody>
      </p:sp>
      <p:sp>
        <p:nvSpPr>
          <p:cNvPr id="315" name="Google Shape;315;p53"/>
          <p:cNvSpPr txBox="1"/>
          <p:nvPr>
            <p:ph idx="1" type="subTitle"/>
          </p:nvPr>
        </p:nvSpPr>
        <p:spPr>
          <a:xfrm>
            <a:off x="311700" y="1140430"/>
            <a:ext cx="8520600" cy="3791100"/>
          </a:xfrm>
          <a:prstGeom prst="rect">
            <a:avLst/>
          </a:prstGeom>
          <a:noFill/>
          <a:ln>
            <a:noFill/>
          </a:ln>
        </p:spPr>
        <p:txBody>
          <a:bodyPr anchorCtr="0" anchor="t" bIns="91425" lIns="91425" spcFirstLastPara="1" rIns="91425" wrap="square" tIns="91425">
            <a:normAutofit fontScale="40000"/>
          </a:bodyPr>
          <a:lstStyle/>
          <a:p>
            <a:pPr indent="0" lvl="0" marL="0" rtl="0" algn="l">
              <a:lnSpc>
                <a:spcPct val="170000"/>
              </a:lnSpc>
              <a:spcBef>
                <a:spcPts val="0"/>
              </a:spcBef>
              <a:spcAft>
                <a:spcPts val="0"/>
              </a:spcAft>
              <a:buNone/>
            </a:pPr>
            <a:r>
              <a:rPr lang="en" sz="2600"/>
              <a:t>After analyzing  multiple orchestrators such as </a:t>
            </a:r>
            <a:r>
              <a:rPr b="1" lang="en" sz="2600"/>
              <a:t>Armada</a:t>
            </a:r>
            <a:r>
              <a:rPr lang="en" sz="2600"/>
              <a:t>, </a:t>
            </a:r>
            <a:r>
              <a:rPr b="1" lang="en" sz="2600"/>
              <a:t>Airship</a:t>
            </a:r>
            <a:r>
              <a:rPr lang="en" sz="2600"/>
              <a:t>, </a:t>
            </a:r>
            <a:r>
              <a:rPr b="1" lang="en" sz="2600"/>
              <a:t>HPE edge orchestrator</a:t>
            </a:r>
            <a:r>
              <a:rPr lang="en" sz="2600"/>
              <a:t>,</a:t>
            </a:r>
            <a:r>
              <a:rPr b="1" lang="en" sz="2600"/>
              <a:t> EMCO</a:t>
            </a:r>
            <a:r>
              <a:rPr lang="en" sz="2600"/>
              <a:t>, </a:t>
            </a:r>
            <a:r>
              <a:rPr b="1" lang="en" sz="2600"/>
              <a:t>Ericsson</a:t>
            </a:r>
            <a:r>
              <a:rPr b="1" lang="en" sz="2600"/>
              <a:t> dynamic orchestrator(EDO),</a:t>
            </a:r>
            <a:r>
              <a:rPr lang="en" sz="2600"/>
              <a:t> </a:t>
            </a:r>
            <a:r>
              <a:rPr b="1" lang="en" sz="2600"/>
              <a:t>Open H</a:t>
            </a:r>
            <a:r>
              <a:rPr b="1" lang="en" sz="2600"/>
              <a:t>orizon</a:t>
            </a:r>
            <a:r>
              <a:rPr lang="en" sz="2600"/>
              <a:t>, </a:t>
            </a:r>
            <a:r>
              <a:rPr b="1" lang="en" sz="2600"/>
              <a:t>Baytel, liqo</a:t>
            </a:r>
            <a:r>
              <a:rPr lang="en" sz="2600"/>
              <a:t> etc… </a:t>
            </a:r>
            <a:endParaRPr sz="2600"/>
          </a:p>
          <a:p>
            <a:pPr indent="0" lvl="0" marL="0" rtl="0" algn="l">
              <a:lnSpc>
                <a:spcPct val="170000"/>
              </a:lnSpc>
              <a:spcBef>
                <a:spcPts val="0"/>
              </a:spcBef>
              <a:spcAft>
                <a:spcPts val="0"/>
              </a:spcAft>
              <a:buNone/>
            </a:pPr>
            <a:r>
              <a:rPr b="1" lang="en" sz="2600"/>
              <a:t>Crossplane </a:t>
            </a:r>
            <a:r>
              <a:rPr lang="en" sz="2600"/>
              <a:t>stands out, </a:t>
            </a:r>
            <a:endParaRPr sz="2600"/>
          </a:p>
          <a:p>
            <a:pPr indent="-294640" lvl="0" marL="457200" rtl="0" algn="l">
              <a:lnSpc>
                <a:spcPct val="170000"/>
              </a:lnSpc>
              <a:spcBef>
                <a:spcPts val="0"/>
              </a:spcBef>
              <a:spcAft>
                <a:spcPts val="0"/>
              </a:spcAft>
              <a:buSzPct val="100000"/>
              <a:buChar char="➢"/>
            </a:pPr>
            <a:r>
              <a:rPr lang="en" sz="2600"/>
              <a:t>I</a:t>
            </a:r>
            <a:r>
              <a:rPr lang="en" sz="2600"/>
              <a:t>t</a:t>
            </a:r>
            <a:r>
              <a:rPr lang="en" sz="2600"/>
              <a:t> provides a set of Kubernetes Operators to help infrastructure teams and developers adopt a hybrid-cloud strategy.</a:t>
            </a:r>
            <a:endParaRPr sz="2600"/>
          </a:p>
          <a:p>
            <a:pPr indent="-294640" lvl="0" marL="457200" rtl="0" algn="l">
              <a:lnSpc>
                <a:spcPct val="170000"/>
              </a:lnSpc>
              <a:spcBef>
                <a:spcPts val="0"/>
              </a:spcBef>
              <a:spcAft>
                <a:spcPts val="0"/>
              </a:spcAft>
              <a:buSzPct val="100000"/>
              <a:buChar char="➢"/>
            </a:pPr>
            <a:r>
              <a:rPr lang="en" sz="2600"/>
              <a:t>Crossplane allows users to provision infrastructure from most major cloud providers (AWS, GCP, Azure), with support frequently being added for new resources and providers.The infrastructure resources created by Crossplane can be accessed, edited, and deleted just like any other resource in Kubernetes.</a:t>
            </a:r>
            <a:endParaRPr sz="2600"/>
          </a:p>
          <a:p>
            <a:pPr indent="-294640" lvl="0" marL="457200" rtl="0" algn="l">
              <a:lnSpc>
                <a:spcPct val="170000"/>
              </a:lnSpc>
              <a:spcBef>
                <a:spcPts val="0"/>
              </a:spcBef>
              <a:spcAft>
                <a:spcPts val="0"/>
              </a:spcAft>
              <a:buSzPct val="100000"/>
              <a:buChar char="➢"/>
            </a:pPr>
            <a:r>
              <a:rPr lang="en" sz="2600"/>
              <a:t>By providing custom Kubernetes resources and an extensible interface, Crossplane allows users to switch between cloud providers to avoid vendor lock-in.</a:t>
            </a:r>
            <a:endParaRPr sz="2600"/>
          </a:p>
          <a:p>
            <a:pPr indent="0" lvl="0" marL="0" rtl="0" algn="l">
              <a:lnSpc>
                <a:spcPct val="170000"/>
              </a:lnSpc>
              <a:spcBef>
                <a:spcPts val="0"/>
              </a:spcBef>
              <a:spcAft>
                <a:spcPts val="0"/>
              </a:spcAft>
              <a:buNone/>
            </a:pPr>
            <a:r>
              <a:t/>
            </a:r>
            <a:endParaRPr sz="2600"/>
          </a:p>
          <a:p>
            <a:pPr indent="0" lvl="0" marL="0" rtl="0" algn="l">
              <a:lnSpc>
                <a:spcPct val="170000"/>
              </a:lnSpc>
              <a:spcBef>
                <a:spcPts val="0"/>
              </a:spcBef>
              <a:spcAft>
                <a:spcPts val="0"/>
              </a:spcAft>
              <a:buNone/>
            </a:pPr>
            <a:r>
              <a:rPr lang="en" sz="2600"/>
              <a:t>Edgegallery can leverage Crossplane for container orchestration as well as for Infra </a:t>
            </a:r>
            <a:r>
              <a:rPr lang="en" sz="2600"/>
              <a:t>management, VM based workload can also be supported with openstack crossplane provider implementation.</a:t>
            </a:r>
            <a:endParaRPr sz="2600"/>
          </a:p>
          <a:p>
            <a:pPr indent="0" lvl="0" marL="0" rtl="0" algn="l">
              <a:lnSpc>
                <a:spcPct val="170000"/>
              </a:lnSpc>
              <a:spcBef>
                <a:spcPts val="0"/>
              </a:spcBef>
              <a:spcAft>
                <a:spcPts val="0"/>
              </a:spcAft>
              <a:buNone/>
            </a:pPr>
            <a:r>
              <a:t/>
            </a:r>
            <a:endParaRPr sz="2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Components of Submariner</a:t>
            </a:r>
            <a:endParaRPr/>
          </a:p>
        </p:txBody>
      </p:sp>
      <p:sp>
        <p:nvSpPr>
          <p:cNvPr id="112" name="Google Shape;11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20000"/>
          </a:bodyPr>
          <a:lstStyle/>
          <a:p>
            <a:pPr indent="0" lvl="0" marL="0" rtl="0" algn="l">
              <a:lnSpc>
                <a:spcPct val="110000"/>
              </a:lnSpc>
              <a:spcBef>
                <a:spcPts val="2000"/>
              </a:spcBef>
              <a:spcAft>
                <a:spcPts val="0"/>
              </a:spcAft>
              <a:buNone/>
            </a:pPr>
            <a:r>
              <a:rPr lang="en" sz="2900">
                <a:solidFill>
                  <a:srgbClr val="323232"/>
                </a:solidFill>
                <a:highlight>
                  <a:srgbClr val="FFFFFF"/>
                </a:highlight>
              </a:rPr>
              <a:t>Submariner consists of several main components that work in conjunction to securely connect workloads across multiple Kubernetes clusters, both on-premises and on public clouds:</a:t>
            </a:r>
            <a:endParaRPr sz="2900"/>
          </a:p>
          <a:p>
            <a:pPr indent="-316071" lvl="0" marL="457200" rtl="0" algn="l">
              <a:lnSpc>
                <a:spcPct val="110000"/>
              </a:lnSpc>
              <a:spcBef>
                <a:spcPts val="2000"/>
              </a:spcBef>
              <a:spcAft>
                <a:spcPts val="0"/>
              </a:spcAft>
              <a:buClr>
                <a:srgbClr val="323232"/>
              </a:buClr>
              <a:buSzPct val="100000"/>
              <a:buChar char="●"/>
            </a:pPr>
            <a:r>
              <a:rPr lang="en" sz="2900">
                <a:solidFill>
                  <a:schemeClr val="hlink"/>
                </a:solidFill>
                <a:highlight>
                  <a:srgbClr val="FFFFFF"/>
                </a:highlight>
                <a:uFill>
                  <a:noFill/>
                </a:uFill>
                <a:hlinkClick r:id="rId3"/>
              </a:rPr>
              <a:t>Gateway Engine</a:t>
            </a:r>
            <a:r>
              <a:rPr lang="en" sz="2900">
                <a:solidFill>
                  <a:srgbClr val="323232"/>
                </a:solidFill>
                <a:highlight>
                  <a:srgbClr val="FFFFFF"/>
                </a:highlight>
              </a:rPr>
              <a:t>: manages the secure tunnels to other clusters.</a:t>
            </a:r>
            <a:endParaRPr sz="2900">
              <a:solidFill>
                <a:srgbClr val="323232"/>
              </a:solidFill>
              <a:highlight>
                <a:srgbClr val="FFFFFF"/>
              </a:highlight>
            </a:endParaRPr>
          </a:p>
          <a:p>
            <a:pPr indent="-316071" lvl="0" marL="457200" rtl="0" algn="l">
              <a:lnSpc>
                <a:spcPct val="110000"/>
              </a:lnSpc>
              <a:spcBef>
                <a:spcPts val="0"/>
              </a:spcBef>
              <a:spcAft>
                <a:spcPts val="0"/>
              </a:spcAft>
              <a:buClr>
                <a:srgbClr val="323232"/>
              </a:buClr>
              <a:buSzPct val="100000"/>
              <a:buChar char="●"/>
            </a:pPr>
            <a:r>
              <a:rPr lang="en" sz="2900">
                <a:solidFill>
                  <a:schemeClr val="hlink"/>
                </a:solidFill>
                <a:highlight>
                  <a:srgbClr val="FFFFFF"/>
                </a:highlight>
                <a:uFill>
                  <a:noFill/>
                </a:uFill>
                <a:hlinkClick r:id="rId4"/>
              </a:rPr>
              <a:t>Route Agent</a:t>
            </a:r>
            <a:r>
              <a:rPr lang="en" sz="2900">
                <a:solidFill>
                  <a:srgbClr val="323232"/>
                </a:solidFill>
                <a:highlight>
                  <a:srgbClr val="FFFFFF"/>
                </a:highlight>
              </a:rPr>
              <a:t>: routes cross-cluster traffic from nodes to the active Gateway Engine.</a:t>
            </a:r>
            <a:endParaRPr sz="2900">
              <a:solidFill>
                <a:srgbClr val="323232"/>
              </a:solidFill>
              <a:highlight>
                <a:srgbClr val="FFFFFF"/>
              </a:highlight>
            </a:endParaRPr>
          </a:p>
          <a:p>
            <a:pPr indent="-316071" lvl="0" marL="457200" rtl="0" algn="l">
              <a:lnSpc>
                <a:spcPct val="110000"/>
              </a:lnSpc>
              <a:spcBef>
                <a:spcPts val="0"/>
              </a:spcBef>
              <a:spcAft>
                <a:spcPts val="0"/>
              </a:spcAft>
              <a:buClr>
                <a:srgbClr val="323232"/>
              </a:buClr>
              <a:buSzPct val="100000"/>
              <a:buChar char="●"/>
            </a:pPr>
            <a:r>
              <a:rPr lang="en" sz="2900">
                <a:solidFill>
                  <a:schemeClr val="hlink"/>
                </a:solidFill>
                <a:highlight>
                  <a:srgbClr val="FFFFFF"/>
                </a:highlight>
                <a:uFill>
                  <a:noFill/>
                </a:uFill>
                <a:hlinkClick r:id="rId5"/>
              </a:rPr>
              <a:t>Broker</a:t>
            </a:r>
            <a:r>
              <a:rPr lang="en" sz="2900">
                <a:solidFill>
                  <a:srgbClr val="323232"/>
                </a:solidFill>
                <a:highlight>
                  <a:srgbClr val="FFFFFF"/>
                </a:highlight>
              </a:rPr>
              <a:t>: facilitates the exchange of metadata between Gateway Engines enabling them to discover one another.</a:t>
            </a:r>
            <a:endParaRPr sz="2900">
              <a:solidFill>
                <a:srgbClr val="323232"/>
              </a:solidFill>
              <a:highlight>
                <a:srgbClr val="FFFFFF"/>
              </a:highlight>
            </a:endParaRPr>
          </a:p>
          <a:p>
            <a:pPr indent="-316071" lvl="0" marL="457200" rtl="0" algn="l">
              <a:lnSpc>
                <a:spcPct val="110000"/>
              </a:lnSpc>
              <a:spcBef>
                <a:spcPts val="0"/>
              </a:spcBef>
              <a:spcAft>
                <a:spcPts val="0"/>
              </a:spcAft>
              <a:buClr>
                <a:srgbClr val="323232"/>
              </a:buClr>
              <a:buSzPct val="100000"/>
              <a:buChar char="●"/>
            </a:pPr>
            <a:r>
              <a:rPr lang="en" sz="2900">
                <a:solidFill>
                  <a:schemeClr val="hlink"/>
                </a:solidFill>
                <a:highlight>
                  <a:srgbClr val="FFFFFF"/>
                </a:highlight>
                <a:uFill>
                  <a:noFill/>
                </a:uFill>
                <a:hlinkClick r:id="rId6"/>
              </a:rPr>
              <a:t>Service Discovery</a:t>
            </a:r>
            <a:r>
              <a:rPr lang="en" sz="2900">
                <a:solidFill>
                  <a:srgbClr val="323232"/>
                </a:solidFill>
                <a:highlight>
                  <a:srgbClr val="FFFFFF"/>
                </a:highlight>
              </a:rPr>
              <a:t>: provides DNS discovery of Services across clusters.</a:t>
            </a:r>
            <a:endParaRPr sz="2900">
              <a:solidFill>
                <a:srgbClr val="323232"/>
              </a:solidFill>
              <a:highlight>
                <a:srgbClr val="FFFFFF"/>
              </a:highlight>
            </a:endParaRPr>
          </a:p>
          <a:p>
            <a:pPr indent="0" lvl="0" marL="0" rtl="0" algn="l">
              <a:spcBef>
                <a:spcPts val="2000"/>
              </a:spcBef>
              <a:spcAft>
                <a:spcPts val="0"/>
              </a:spcAft>
              <a:buNone/>
            </a:pPr>
            <a:r>
              <a:rPr lang="en" sz="2900">
                <a:solidFill>
                  <a:srgbClr val="323232"/>
                </a:solidFill>
                <a:highlight>
                  <a:srgbClr val="FFFFFF"/>
                </a:highlight>
              </a:rPr>
              <a:t>Submariner has optional components that provide additional functionality:</a:t>
            </a:r>
            <a:endParaRPr sz="2900">
              <a:solidFill>
                <a:srgbClr val="323232"/>
              </a:solidFill>
              <a:highlight>
                <a:srgbClr val="FFFFFF"/>
              </a:highlight>
            </a:endParaRPr>
          </a:p>
          <a:p>
            <a:pPr indent="-316071" lvl="0" marL="457200" rtl="0" algn="l">
              <a:lnSpc>
                <a:spcPct val="110000"/>
              </a:lnSpc>
              <a:spcBef>
                <a:spcPts val="2000"/>
              </a:spcBef>
              <a:spcAft>
                <a:spcPts val="0"/>
              </a:spcAft>
              <a:buClr>
                <a:srgbClr val="323232"/>
              </a:buClr>
              <a:buSzPct val="100000"/>
              <a:buChar char="●"/>
            </a:pPr>
            <a:r>
              <a:rPr lang="en" sz="2900">
                <a:solidFill>
                  <a:schemeClr val="hlink"/>
                </a:solidFill>
                <a:highlight>
                  <a:srgbClr val="FFFFFF"/>
                </a:highlight>
                <a:uFill>
                  <a:noFill/>
                </a:uFill>
                <a:hlinkClick r:id="rId7"/>
              </a:rPr>
              <a:t>Globalnet Controller</a:t>
            </a:r>
            <a:r>
              <a:rPr lang="en" sz="2900">
                <a:solidFill>
                  <a:srgbClr val="323232"/>
                </a:solidFill>
                <a:highlight>
                  <a:srgbClr val="FFFFFF"/>
                </a:highlight>
              </a:rPr>
              <a:t>: handles interconnection of clusters with overlapping CIDRs.</a:t>
            </a:r>
            <a:endParaRPr sz="2900">
              <a:solidFill>
                <a:srgbClr val="323232"/>
              </a:solidFill>
              <a:highlight>
                <a:srgbClr val="FFFFFF"/>
              </a:highlight>
            </a:endParaRPr>
          </a:p>
          <a:p>
            <a:pPr indent="0" lvl="0" marL="0" rtl="0" algn="l">
              <a:lnSpc>
                <a:spcPct val="110000"/>
              </a:lnSpc>
              <a:spcBef>
                <a:spcPts val="2000"/>
              </a:spcBef>
              <a:spcAft>
                <a:spcPts val="0"/>
              </a:spcAft>
              <a:buNone/>
            </a:pPr>
            <a:r>
              <a:t/>
            </a:r>
            <a:endParaRPr sz="1200">
              <a:solidFill>
                <a:srgbClr val="323232"/>
              </a:solidFill>
              <a:highlight>
                <a:srgbClr val="FFFFFF"/>
              </a:highlight>
            </a:endParaRPr>
          </a:p>
          <a:p>
            <a:pPr indent="0" lvl="0" marL="0" rtl="0" algn="l">
              <a:spcBef>
                <a:spcPts val="20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4"/>
          <p:cNvSpPr txBox="1"/>
          <p:nvPr/>
        </p:nvSpPr>
        <p:spPr>
          <a:xfrm>
            <a:off x="0" y="0"/>
            <a:ext cx="9144000" cy="514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a:t>References:</a:t>
            </a:r>
            <a:endParaRPr b="1"/>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 u="sng">
                <a:solidFill>
                  <a:schemeClr val="hlink"/>
                </a:solidFill>
                <a:hlinkClick r:id="rId3"/>
              </a:rPr>
              <a:t>https://www.infoq.com/articles/crossplane-paas-kubernetes/</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4"/>
              </a:rPr>
              <a:t>https://www.forbes.com/sites/janakirammsv/2021/09/15/how-crossplane-transforms-kubernetes-into-a-universal-control-plane/?sh=27740f556386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5"/>
              </a:rPr>
              <a:t>https://blog.csdn.net/xialingming/article/details/120484509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6"/>
              </a:rPr>
              <a:t>https://docs.google.com/document/d/1whncqdUeU2cATGEJhHvzXWC9xdK29Er45NJeoemxebo/edit#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7"/>
              </a:rPr>
              <a:t>https://blog.csdn.net/xialingming/article/details/120304088?ops_request_misc=%257B%2522request%255Fid%2522%253A%2522163795865316780271951506%2522%252C%2522scm%2522%253A%252220140713.130102334.pc%255Fall.%2522%257D&amp;request_id=163795865316780271951506&amp;biz_id=0&amp;utm_medium=distribute.pc_search_result.none-task-blog-2~all~first_rank_ecpm_v1~rank_v31_ecpm-1-120304088.first_rank_v2_pc_rank_v29&amp;utm_term=%E6%95%B0%E6%8D%AE%E5%BA%93crossplane&amp;spm=1018.2226.3001.4187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8"/>
              </a:rPr>
              <a:t>https://searchitoperations.techtarget.com/news/252508176/Crossplane-project-could-disrupt-infrastructure-as-code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Thanks</a:t>
            </a:r>
            <a:endParaRPr/>
          </a:p>
        </p:txBody>
      </p:sp>
      <p:sp>
        <p:nvSpPr>
          <p:cNvPr id="326" name="Google Shape;326;p5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342900" lvl="0" marL="457200" rtl="0" algn="ctr">
              <a:lnSpc>
                <a:spcPct val="100000"/>
              </a:lnSpc>
              <a:spcBef>
                <a:spcPts val="0"/>
              </a:spcBef>
              <a:spcAft>
                <a:spcPts val="0"/>
              </a:spcAft>
              <a:buSzPts val="28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6"/>
          <p:cNvSpPr txBox="1"/>
          <p:nvPr/>
        </p:nvSpPr>
        <p:spPr>
          <a:xfrm>
            <a:off x="554805" y="892995"/>
            <a:ext cx="7417942" cy="2500654"/>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3"/>
              </a:rPr>
              <a:t>Terraform</a:t>
            </a:r>
            <a:r>
              <a:rPr b="0" i="0" lang="en" sz="1100" u="none" cap="none" strike="noStrike">
                <a:solidFill>
                  <a:schemeClr val="dk1"/>
                </a:solidFill>
                <a:latin typeface="Arial"/>
                <a:ea typeface="Arial"/>
                <a:cs typeface="Arial"/>
                <a:sym typeface="Arial"/>
              </a:rPr>
              <a:t> is a popular tool for provisioning infrastructure across cloud providers. It offers a declarative configuration language with support for templating, composability, referential integrity and dependency management.</a:t>
            </a:r>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Terraform can dynamically provision infrastructure and perform changes when the tool is run by a human.</a:t>
            </a:r>
            <a:r>
              <a:rPr b="0" i="0" lang="en" sz="1100" u="none" cap="none" strike="noStrike">
                <a:solidFill>
                  <a:schemeClr val="dk1"/>
                </a:solidFill>
                <a:latin typeface="Arial"/>
                <a:ea typeface="Arial"/>
                <a:cs typeface="Arial"/>
                <a:sym typeface="Arial"/>
              </a:rPr>
              <a:t> Unlike Crossplane,</a:t>
            </a:r>
            <a:r>
              <a:rPr b="1" i="0" lang="en" sz="1100" u="none" cap="none" strike="noStrike">
                <a:solidFill>
                  <a:schemeClr val="dk1"/>
                </a:solidFill>
                <a:latin typeface="Arial"/>
                <a:ea typeface="Arial"/>
                <a:cs typeface="Arial"/>
                <a:sym typeface="Arial"/>
              </a:rPr>
              <a:t> Terraform does not support workload portability across cloud providers, and does not have any active controllers that can react to failures, or make changes to running infrastructure without human intervention. </a:t>
            </a:r>
            <a:r>
              <a:rPr b="0" i="0" lang="en" sz="1100" u="none" cap="none" strike="noStrike">
                <a:solidFill>
                  <a:schemeClr val="dk1"/>
                </a:solidFill>
                <a:latin typeface="Arial"/>
                <a:ea typeface="Arial"/>
                <a:cs typeface="Arial"/>
                <a:sym typeface="Arial"/>
              </a:rPr>
              <a:t>Terraform attempts to solve multicloud at the tool level, while Crossplane is at the API and control plane level. Terraform is open source under a MPL license, and follows an open core business model, with a number of its features closed source. We are evaluating whether we can use Terraform to accelerate the development of resource controllers in Crossplane.</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pic>
        <p:nvPicPr>
          <p:cNvPr id="332" name="Google Shape;332;p56"/>
          <p:cNvPicPr preferRelativeResize="0"/>
          <p:nvPr/>
        </p:nvPicPr>
        <p:blipFill rotWithShape="1">
          <a:blip r:embed="rId4">
            <a:alphaModFix/>
          </a:blip>
          <a:srcRect b="0" l="0" r="0" t="0"/>
          <a:stretch/>
        </p:blipFill>
        <p:spPr>
          <a:xfrm>
            <a:off x="3349375" y="78180"/>
            <a:ext cx="1781604" cy="8908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7"/>
          <p:cNvSpPr txBox="1"/>
          <p:nvPr/>
        </p:nvSpPr>
        <p:spPr>
          <a:xfrm>
            <a:off x="369870" y="1112177"/>
            <a:ext cx="7849456" cy="3662511"/>
          </a:xfrm>
          <a:prstGeom prst="rect">
            <a:avLst/>
          </a:prstGeom>
          <a:noFill/>
          <a:ln>
            <a:noFill/>
          </a:ln>
        </p:spPr>
        <p:txBody>
          <a:bodyPr anchorCtr="0" anchor="t" bIns="91425" lIns="91425" spcFirstLastPara="1" rIns="91425" wrap="square" tIns="91425">
            <a:spAutoFit/>
          </a:bodyPr>
          <a:lstStyle/>
          <a:p>
            <a:pPr indent="-171450" lvl="0" marL="171450" marR="0" rtl="0" algn="l">
              <a:lnSpc>
                <a:spcPct val="200000"/>
              </a:lnSpc>
              <a:spcBef>
                <a:spcPts val="0"/>
              </a:spcBef>
              <a:spcAft>
                <a:spcPts val="0"/>
              </a:spcAft>
              <a:buClr>
                <a:srgbClr val="000000"/>
              </a:buClr>
              <a:buSzPts val="1100"/>
              <a:buFont typeface="Noto Sans Symbols"/>
              <a:buChar char="⮚"/>
            </a:pPr>
            <a:r>
              <a:rPr b="0" i="0" lang="en" sz="1100" u="sng" cap="none" strike="noStrike">
                <a:solidFill>
                  <a:schemeClr val="hlink"/>
                </a:solidFill>
                <a:latin typeface="Arial"/>
                <a:ea typeface="Arial"/>
                <a:cs typeface="Arial"/>
                <a:sym typeface="Arial"/>
                <a:hlinkClick r:id="rId3"/>
              </a:rPr>
              <a:t>Pulumi</a:t>
            </a:r>
            <a:r>
              <a:rPr b="0" i="0" lang="en" sz="1100" u="none" cap="none" strike="noStrike">
                <a:solidFill>
                  <a:schemeClr val="dk1"/>
                </a:solidFill>
                <a:latin typeface="Arial"/>
                <a:ea typeface="Arial"/>
                <a:cs typeface="Arial"/>
                <a:sym typeface="Arial"/>
              </a:rPr>
              <a:t> is a product that is based on terraform and uses most of its providers.</a:t>
            </a:r>
            <a:endParaRPr/>
          </a:p>
          <a:p>
            <a:pPr indent="-171450" lvl="0" marL="171450" marR="0" rtl="0" algn="l">
              <a:lnSpc>
                <a:spcPct val="200000"/>
              </a:lnSpc>
              <a:spcBef>
                <a:spcPts val="0"/>
              </a:spcBef>
              <a:spcAft>
                <a:spcPts val="0"/>
              </a:spcAft>
              <a:buClr>
                <a:srgbClr val="000000"/>
              </a:buClr>
              <a:buSzPts val="1100"/>
              <a:buFont typeface="Noto Sans Symbols"/>
              <a:buChar char="⮚"/>
            </a:pPr>
            <a:r>
              <a:rPr b="0" i="0" lang="en" sz="1100" u="none" cap="none" strike="noStrike">
                <a:solidFill>
                  <a:schemeClr val="dk1"/>
                </a:solidFill>
                <a:latin typeface="Arial"/>
                <a:ea typeface="Arial"/>
                <a:cs typeface="Arial"/>
                <a:sym typeface="Arial"/>
              </a:rPr>
              <a:t> Instead of using a configuration language, Pulumi uses popular programming languages like </a:t>
            </a:r>
            <a:r>
              <a:rPr b="1" i="0" lang="en" sz="1100" u="none" cap="none" strike="noStrike">
                <a:solidFill>
                  <a:schemeClr val="dk1"/>
                </a:solidFill>
                <a:latin typeface="Arial"/>
                <a:ea typeface="Arial"/>
                <a:cs typeface="Arial"/>
                <a:sym typeface="Arial"/>
              </a:rPr>
              <a:t>Typescript to capture the configuration</a:t>
            </a:r>
            <a:r>
              <a:rPr b="0" i="0" lang="en"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171450" lvl="0" marL="171450" marR="0" rtl="0" algn="l">
              <a:lnSpc>
                <a:spcPct val="200000"/>
              </a:lnSpc>
              <a:spcBef>
                <a:spcPts val="0"/>
              </a:spcBef>
              <a:spcAft>
                <a:spcPts val="0"/>
              </a:spcAft>
              <a:buClr>
                <a:srgbClr val="000000"/>
              </a:buClr>
              <a:buSzPts val="1100"/>
              <a:buFont typeface="Noto Sans Symbols"/>
              <a:buChar char="⮚"/>
            </a:pPr>
            <a:r>
              <a:rPr b="0" i="0" lang="en" sz="1100" u="none" cap="none" strike="noStrike">
                <a:solidFill>
                  <a:schemeClr val="dk1"/>
                </a:solidFill>
                <a:latin typeface="Arial"/>
                <a:ea typeface="Arial"/>
                <a:cs typeface="Arial"/>
                <a:sym typeface="Arial"/>
              </a:rPr>
              <a:t>At runtime, Pulumi generates a </a:t>
            </a:r>
            <a:r>
              <a:rPr b="0" i="0" lang="en" sz="1100" u="none" cap="none" strike="noStrike">
                <a:solidFill>
                  <a:srgbClr val="000000"/>
                </a:solidFill>
                <a:latin typeface="Arial"/>
                <a:ea typeface="Arial"/>
                <a:cs typeface="Arial"/>
                <a:sym typeface="Arial"/>
              </a:rPr>
              <a:t>database availability group (</a:t>
            </a:r>
            <a:r>
              <a:rPr b="0" i="0" lang="en" sz="1100" u="none" cap="none" strike="noStrike">
                <a:solidFill>
                  <a:schemeClr val="dk1"/>
                </a:solidFill>
                <a:latin typeface="Arial"/>
                <a:ea typeface="Arial"/>
                <a:cs typeface="Arial"/>
                <a:sym typeface="Arial"/>
              </a:rPr>
              <a:t>DAG) of resources just like terraform and applies it to cloud providers. </a:t>
            </a:r>
            <a:endParaRPr b="0" i="0" sz="1100" u="none" cap="none" strike="noStrike">
              <a:solidFill>
                <a:schemeClr val="dk1"/>
              </a:solidFill>
              <a:latin typeface="Arial"/>
              <a:ea typeface="Arial"/>
              <a:cs typeface="Arial"/>
              <a:sym typeface="Arial"/>
            </a:endParaRPr>
          </a:p>
          <a:p>
            <a:pPr indent="-171450" lvl="0" marL="171450" marR="0" rtl="0" algn="l">
              <a:lnSpc>
                <a:spcPct val="200000"/>
              </a:lnSpc>
              <a:spcBef>
                <a:spcPts val="0"/>
              </a:spcBef>
              <a:spcAft>
                <a:spcPts val="0"/>
              </a:spcAft>
              <a:buClr>
                <a:srgbClr val="000000"/>
              </a:buClr>
              <a:buSzPts val="1100"/>
              <a:buFont typeface="Noto Sans Symbols"/>
              <a:buChar char="⮚"/>
            </a:pPr>
            <a:r>
              <a:rPr b="0" i="0" lang="en" sz="1100" u="none" cap="none" strike="noStrike">
                <a:solidFill>
                  <a:schemeClr val="dk1"/>
                </a:solidFill>
                <a:latin typeface="Arial"/>
                <a:ea typeface="Arial"/>
                <a:cs typeface="Arial"/>
                <a:sym typeface="Arial"/>
              </a:rPr>
              <a:t>Pulumi has an early model for workload portability that is implemented using language abstractions. </a:t>
            </a:r>
            <a:endParaRPr b="0" i="0" sz="1100" u="none" cap="none" strike="noStrike">
              <a:solidFill>
                <a:schemeClr val="dk1"/>
              </a:solidFill>
              <a:latin typeface="Arial"/>
              <a:ea typeface="Arial"/>
              <a:cs typeface="Arial"/>
              <a:sym typeface="Arial"/>
            </a:endParaRPr>
          </a:p>
          <a:p>
            <a:pPr indent="-171450" lvl="0" marL="171450" marR="0" rtl="0" algn="l">
              <a:lnSpc>
                <a:spcPct val="200000"/>
              </a:lnSpc>
              <a:spcBef>
                <a:spcPts val="0"/>
              </a:spcBef>
              <a:spcAft>
                <a:spcPts val="0"/>
              </a:spcAft>
              <a:buClr>
                <a:srgbClr val="000000"/>
              </a:buClr>
              <a:buSzPts val="1100"/>
              <a:buFont typeface="Noto Sans Symbols"/>
              <a:buChar char="⮚"/>
            </a:pPr>
            <a:r>
              <a:rPr b="0" i="0" lang="en" sz="1100" u="none" cap="none" strike="noStrike">
                <a:solidFill>
                  <a:schemeClr val="dk1"/>
                </a:solidFill>
                <a:latin typeface="Arial"/>
                <a:ea typeface="Arial"/>
                <a:cs typeface="Arial"/>
                <a:sym typeface="Arial"/>
              </a:rPr>
              <a:t>Unlike Crossplane, </a:t>
            </a:r>
            <a:r>
              <a:rPr b="1" i="0" lang="en" sz="1100" u="none" cap="none" strike="noStrike">
                <a:solidFill>
                  <a:schemeClr val="dk1"/>
                </a:solidFill>
                <a:latin typeface="Arial"/>
                <a:ea typeface="Arial"/>
                <a:cs typeface="Arial"/>
                <a:sym typeface="Arial"/>
              </a:rPr>
              <a:t>it does not have any active controllers that can react to failures, or make changes to running infrastructure without human intervention, nor does it support workload scheduling.</a:t>
            </a:r>
            <a:endParaRPr/>
          </a:p>
          <a:p>
            <a:pPr indent="-171450" lvl="0" marL="171450" marR="0" rtl="0" algn="l">
              <a:lnSpc>
                <a:spcPct val="200000"/>
              </a:lnSpc>
              <a:spcBef>
                <a:spcPts val="0"/>
              </a:spcBef>
              <a:spcAft>
                <a:spcPts val="0"/>
              </a:spcAft>
              <a:buClr>
                <a:srgbClr val="000000"/>
              </a:buClr>
              <a:buSzPts val="1100"/>
              <a:buFont typeface="Noto Sans Symbols"/>
              <a:buChar char="⮚"/>
            </a:pPr>
            <a:r>
              <a:rPr b="0" i="0" lang="en" sz="1100" u="none" cap="none" strike="noStrike">
                <a:solidFill>
                  <a:schemeClr val="dk1"/>
                </a:solidFill>
                <a:latin typeface="Arial"/>
                <a:ea typeface="Arial"/>
                <a:cs typeface="Arial"/>
                <a:sym typeface="Arial"/>
              </a:rPr>
              <a:t>Pulumi attempts to solve multicloud scenarios at the language level, while Crossplane is at the API and control plane level. Pulumi is open source under a APL2 license but a number of features require using their SaaS offering.</a:t>
            </a:r>
            <a:endParaRPr b="0" i="0" sz="1100" u="none" cap="none" strike="noStrike">
              <a:solidFill>
                <a:schemeClr val="dk1"/>
              </a:solidFill>
              <a:latin typeface="Arial"/>
              <a:ea typeface="Arial"/>
              <a:cs typeface="Arial"/>
              <a:sym typeface="Arial"/>
            </a:endParaRPr>
          </a:p>
        </p:txBody>
      </p:sp>
      <p:pic>
        <p:nvPicPr>
          <p:cNvPr id="338" name="Google Shape;338;p57"/>
          <p:cNvPicPr preferRelativeResize="0"/>
          <p:nvPr/>
        </p:nvPicPr>
        <p:blipFill rotWithShape="1">
          <a:blip r:embed="rId4">
            <a:alphaModFix/>
          </a:blip>
          <a:srcRect b="0" l="0" r="0" t="0"/>
          <a:stretch/>
        </p:blipFill>
        <p:spPr>
          <a:xfrm>
            <a:off x="3084495" y="294600"/>
            <a:ext cx="1970391" cy="65174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8"/>
          <p:cNvSpPr txBox="1"/>
          <p:nvPr/>
        </p:nvSpPr>
        <p:spPr>
          <a:xfrm>
            <a:off x="70200" y="581350"/>
            <a:ext cx="8900700" cy="115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Crossplane can be installed using a helm chart: </a:t>
            </a:r>
            <a:r>
              <a:rPr b="0" i="0" lang="en" sz="900" u="none" cap="none" strike="noStrike">
                <a:solidFill>
                  <a:schemeClr val="dk1"/>
                </a:solidFill>
                <a:latin typeface="Roboto Mono"/>
                <a:ea typeface="Roboto Mono"/>
                <a:cs typeface="Roboto Mono"/>
                <a:sym typeface="Roboto Mono"/>
              </a:rPr>
              <a:t>helm install --name crossplane crossplane</a:t>
            </a:r>
            <a:endParaRPr b="0" i="0" sz="900" u="none" cap="none" strike="noStrike">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Using AWS for this example, even through the same example can run on GCP and Azure too. Let’s add credentials for AWS in a </a:t>
            </a:r>
            <a:r>
              <a:rPr b="0" i="0" lang="en" sz="1100" u="none" cap="none" strike="noStrike">
                <a:solidFill>
                  <a:schemeClr val="dk1"/>
                </a:solidFill>
                <a:highlight>
                  <a:srgbClr val="D9D9D9"/>
                </a:highlight>
                <a:latin typeface="Roboto Mono"/>
                <a:ea typeface="Roboto Mono"/>
                <a:cs typeface="Roboto Mono"/>
                <a:sym typeface="Roboto Mono"/>
              </a:rPr>
              <a:t>Secret</a:t>
            </a:r>
            <a:r>
              <a:rPr b="0" i="0" lang="en" sz="1100" u="none" cap="none" strike="noStrike">
                <a:solidFill>
                  <a:schemeClr val="dk1"/>
                </a:solidFill>
                <a:latin typeface="Arial"/>
                <a:ea typeface="Arial"/>
                <a:cs typeface="Arial"/>
                <a:sym typeface="Arial"/>
              </a:rPr>
              <a:t> object. We will also create a </a:t>
            </a:r>
            <a:r>
              <a:rPr b="0" i="0" lang="en" sz="1100" u="none" cap="none" strike="noStrike">
                <a:solidFill>
                  <a:schemeClr val="dk1"/>
                </a:solidFill>
                <a:highlight>
                  <a:srgbClr val="D9D9D9"/>
                </a:highlight>
                <a:latin typeface="Roboto Mono"/>
                <a:ea typeface="Roboto Mono"/>
                <a:cs typeface="Roboto Mono"/>
                <a:sym typeface="Roboto Mono"/>
              </a:rPr>
              <a:t>Provider</a:t>
            </a:r>
            <a:r>
              <a:rPr b="0" i="0" lang="en" sz="1100" u="none" cap="none" strike="noStrike">
                <a:solidFill>
                  <a:schemeClr val="dk1"/>
                </a:solidFill>
                <a:latin typeface="Arial"/>
                <a:ea typeface="Arial"/>
                <a:cs typeface="Arial"/>
                <a:sym typeface="Arial"/>
              </a:rPr>
              <a:t> that has a reference to the secret and specifies the AWS region we’d like to use.</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Roboto Mono"/>
              <a:ea typeface="Roboto Mono"/>
              <a:cs typeface="Roboto Mono"/>
              <a:sym typeface="Roboto Mono"/>
            </a:endParaRPr>
          </a:p>
        </p:txBody>
      </p:sp>
      <p:sp>
        <p:nvSpPr>
          <p:cNvPr id="344" name="Google Shape;344;p58"/>
          <p:cNvSpPr txBox="1"/>
          <p:nvPr/>
        </p:nvSpPr>
        <p:spPr>
          <a:xfrm>
            <a:off x="411397" y="-335337"/>
            <a:ext cx="8416800" cy="20676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0"/>
              </a:spcAft>
              <a:buClr>
                <a:srgbClr val="000000"/>
              </a:buClr>
              <a:buSzPts val="2000"/>
              <a:buFont typeface="Arial"/>
              <a:buNone/>
            </a:pPr>
            <a:r>
              <a:rPr b="1" i="0" lang="en" sz="2000" u="none" cap="none" strike="noStrike">
                <a:solidFill>
                  <a:srgbClr val="2E75B5"/>
                </a:solidFill>
                <a:latin typeface="Calibri"/>
                <a:ea typeface="Calibri"/>
                <a:cs typeface="Calibri"/>
                <a:sym typeface="Calibri"/>
              </a:rPr>
              <a:t>Crossplane Walk-through - Admin perspective</a:t>
            </a:r>
            <a:endParaRPr b="1" i="0" sz="2000" u="none" cap="none" strike="noStrike">
              <a:solidFill>
                <a:srgbClr val="2E75B5"/>
              </a:solidFill>
              <a:latin typeface="Calibri"/>
              <a:ea typeface="Calibri"/>
              <a:cs typeface="Calibri"/>
              <a:sym typeface="Calibri"/>
            </a:endParaRPr>
          </a:p>
          <a:p>
            <a:pPr indent="0" lvl="0" marL="0" marR="0" rtl="0" algn="l">
              <a:lnSpc>
                <a:spcPct val="160000"/>
              </a:lnSpc>
              <a:spcBef>
                <a:spcPts val="2300"/>
              </a:spcBef>
              <a:spcAft>
                <a:spcPts val="0"/>
              </a:spcAft>
              <a:buClr>
                <a:srgbClr val="000000"/>
              </a:buClr>
              <a:buSzPts val="2000"/>
              <a:buFont typeface="Arial"/>
              <a:buNone/>
            </a:pPr>
            <a:r>
              <a:t/>
            </a:r>
            <a:endParaRPr b="1" i="0" sz="2000" u="none" cap="none" strike="noStrike">
              <a:solidFill>
                <a:srgbClr val="2E75B5"/>
              </a:solidFill>
              <a:latin typeface="Calibri"/>
              <a:ea typeface="Calibri"/>
              <a:cs typeface="Calibri"/>
              <a:sym typeface="Calibri"/>
            </a:endParaRPr>
          </a:p>
          <a:p>
            <a:pPr indent="0" lvl="0" marL="0" marR="0" rtl="0" algn="l">
              <a:lnSpc>
                <a:spcPct val="160000"/>
              </a:lnSpc>
              <a:spcBef>
                <a:spcPts val="2300"/>
              </a:spcBef>
              <a:spcAft>
                <a:spcPts val="2300"/>
              </a:spcAft>
              <a:buClr>
                <a:srgbClr val="000000"/>
              </a:buClr>
              <a:buSzPts val="2000"/>
              <a:buFont typeface="Arial"/>
              <a:buNone/>
            </a:pPr>
            <a:r>
              <a:t/>
            </a:r>
            <a:endParaRPr b="1" i="0" sz="2000" u="none" cap="none" strike="noStrike">
              <a:solidFill>
                <a:srgbClr val="2E75B5"/>
              </a:solidFill>
              <a:latin typeface="Calibri"/>
              <a:ea typeface="Calibri"/>
              <a:cs typeface="Calibri"/>
              <a:sym typeface="Calibri"/>
            </a:endParaRPr>
          </a:p>
        </p:txBody>
      </p:sp>
      <p:pic>
        <p:nvPicPr>
          <p:cNvPr id="345" name="Google Shape;345;p58"/>
          <p:cNvPicPr preferRelativeResize="0"/>
          <p:nvPr/>
        </p:nvPicPr>
        <p:blipFill rotWithShape="1">
          <a:blip r:embed="rId3">
            <a:alphaModFix/>
          </a:blip>
          <a:srcRect b="0" l="0" r="0" t="0"/>
          <a:stretch/>
        </p:blipFill>
        <p:spPr>
          <a:xfrm>
            <a:off x="159627" y="1372716"/>
            <a:ext cx="2471750" cy="1769400"/>
          </a:xfrm>
          <a:prstGeom prst="rect">
            <a:avLst/>
          </a:prstGeom>
          <a:noFill/>
          <a:ln>
            <a:noFill/>
          </a:ln>
        </p:spPr>
      </p:pic>
      <p:sp>
        <p:nvSpPr>
          <p:cNvPr id="346" name="Google Shape;346;p58"/>
          <p:cNvSpPr txBox="1"/>
          <p:nvPr/>
        </p:nvSpPr>
        <p:spPr>
          <a:xfrm>
            <a:off x="3072000" y="1423475"/>
            <a:ext cx="6072000" cy="938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Next we will create a </a:t>
            </a:r>
            <a:r>
              <a:rPr b="0" i="0" lang="en" sz="1100" u="none" cap="none" strike="noStrike">
                <a:solidFill>
                  <a:schemeClr val="dk1"/>
                </a:solidFill>
                <a:highlight>
                  <a:srgbClr val="D9D9D9"/>
                </a:highlight>
                <a:latin typeface="Roboto Mono"/>
                <a:ea typeface="Roboto Mono"/>
                <a:cs typeface="Roboto Mono"/>
                <a:sym typeface="Roboto Mono"/>
              </a:rPr>
              <a:t>ResourceClass</a:t>
            </a:r>
            <a:r>
              <a:rPr b="0" i="0" lang="en" sz="1100" u="none" cap="none" strike="noStrike">
                <a:solidFill>
                  <a:schemeClr val="dk1"/>
                </a:solidFill>
                <a:latin typeface="Arial"/>
                <a:ea typeface="Arial"/>
                <a:cs typeface="Arial"/>
                <a:sym typeface="Arial"/>
              </a:rPr>
              <a:t> that acts as a template with implementation details and policy for resources that will be dynamically provisioned by the workload. Since the Wordpress example requires a MySQL database instance, we’ll create a </a:t>
            </a:r>
            <a:r>
              <a:rPr b="0" i="0" lang="en" sz="1100" u="none" cap="none" strike="noStrike">
                <a:solidFill>
                  <a:schemeClr val="dk1"/>
                </a:solidFill>
                <a:highlight>
                  <a:srgbClr val="D9D9D9"/>
                </a:highlight>
                <a:latin typeface="Roboto Mono"/>
                <a:ea typeface="Roboto Mono"/>
                <a:cs typeface="Roboto Mono"/>
                <a:sym typeface="Roboto Mono"/>
              </a:rPr>
              <a:t>ResourceClass</a:t>
            </a:r>
            <a:r>
              <a:rPr b="0" i="0" lang="en" sz="1100" u="none" cap="none" strike="noStrike">
                <a:solidFill>
                  <a:schemeClr val="dk1"/>
                </a:solidFill>
                <a:latin typeface="Arial"/>
                <a:ea typeface="Arial"/>
                <a:cs typeface="Arial"/>
                <a:sym typeface="Arial"/>
              </a:rPr>
              <a:t> that supports dynamically provisioning a database instance using Amazon RDS service:</a:t>
            </a:r>
            <a:endParaRPr b="0" i="0" sz="1100" u="none" cap="none" strike="noStrike">
              <a:solidFill>
                <a:schemeClr val="dk1"/>
              </a:solidFill>
              <a:latin typeface="Arial"/>
              <a:ea typeface="Arial"/>
              <a:cs typeface="Arial"/>
              <a:sym typeface="Arial"/>
            </a:endParaRPr>
          </a:p>
        </p:txBody>
      </p:sp>
      <p:sp>
        <p:nvSpPr>
          <p:cNvPr id="347" name="Google Shape;347;p58"/>
          <p:cNvSpPr txBox="1"/>
          <p:nvPr/>
        </p:nvSpPr>
        <p:spPr>
          <a:xfrm>
            <a:off x="5519710" y="2280035"/>
            <a:ext cx="3699300" cy="152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a:t>
            </a:r>
            <a:r>
              <a:rPr b="0" i="0" lang="en" sz="1100" u="none" cap="none" strike="noStrike">
                <a:solidFill>
                  <a:schemeClr val="dk1"/>
                </a:solidFill>
                <a:highlight>
                  <a:srgbClr val="D9D9D9"/>
                </a:highlight>
                <a:latin typeface="Roboto Mono"/>
                <a:ea typeface="Roboto Mono"/>
                <a:cs typeface="Roboto Mono"/>
                <a:sym typeface="Roboto Mono"/>
              </a:rPr>
              <a:t>standard-mysql</a:t>
            </a:r>
            <a:r>
              <a:rPr b="0" i="0" lang="en" sz="1100" u="none" cap="none" strike="noStrike">
                <a:solidFill>
                  <a:schemeClr val="dk1"/>
                </a:solidFill>
                <a:latin typeface="Arial"/>
                <a:ea typeface="Arial"/>
                <a:cs typeface="Arial"/>
                <a:sym typeface="Arial"/>
              </a:rPr>
              <a:t> resource class specifies that the RDS </a:t>
            </a:r>
            <a:r>
              <a:rPr b="0" i="0" lang="en" sz="1100" u="none" cap="none" strike="noStrike">
                <a:solidFill>
                  <a:schemeClr val="dk1"/>
                </a:solidFill>
                <a:highlight>
                  <a:srgbClr val="D9D9D9"/>
                </a:highlight>
                <a:latin typeface="Roboto Mono"/>
                <a:ea typeface="Roboto Mono"/>
                <a:cs typeface="Roboto Mono"/>
                <a:sym typeface="Roboto Mono"/>
              </a:rPr>
              <a:t>provisioner</a:t>
            </a:r>
            <a:r>
              <a:rPr b="0" i="0" lang="en" sz="1100" u="none" cap="none" strike="noStrike">
                <a:solidFill>
                  <a:schemeClr val="dk1"/>
                </a:solidFill>
                <a:latin typeface="Arial"/>
                <a:ea typeface="Arial"/>
                <a:cs typeface="Arial"/>
                <a:sym typeface="Arial"/>
              </a:rPr>
              <a:t> is to be used when a developer requests an instance of </a:t>
            </a:r>
            <a:r>
              <a:rPr b="0" i="0" lang="en" sz="1100" u="none" cap="none" strike="noStrike">
                <a:solidFill>
                  <a:schemeClr val="dk1"/>
                </a:solidFill>
                <a:highlight>
                  <a:srgbClr val="D9D9D9"/>
                </a:highlight>
                <a:latin typeface="Roboto Mono"/>
                <a:ea typeface="Roboto Mono"/>
                <a:cs typeface="Roboto Mono"/>
                <a:sym typeface="Roboto Mono"/>
              </a:rPr>
              <a:t>MySQLInstance</a:t>
            </a:r>
            <a:r>
              <a:rPr b="0" i="0" lang="en" sz="1100" u="none" cap="none" strike="noStrike">
                <a:solidFill>
                  <a:schemeClr val="dk1"/>
                </a:solidFill>
                <a:latin typeface="Arial"/>
                <a:ea typeface="Arial"/>
                <a:cs typeface="Arial"/>
                <a:sym typeface="Arial"/>
              </a:rPr>
              <a:t>.The class also specifies a set of parameters that are specific to the provisioner, implementation or environment. In the future a resource class will also include policy that can constrain the kinds of resources created.</a:t>
            </a:r>
            <a:endParaRPr b="0" i="0" sz="1400" u="none" cap="none" strike="noStrike">
              <a:solidFill>
                <a:srgbClr val="000000"/>
              </a:solidFill>
              <a:latin typeface="Arial"/>
              <a:ea typeface="Arial"/>
              <a:cs typeface="Arial"/>
              <a:sym typeface="Arial"/>
            </a:endParaRPr>
          </a:p>
        </p:txBody>
      </p:sp>
      <p:pic>
        <p:nvPicPr>
          <p:cNvPr id="348" name="Google Shape;348;p58"/>
          <p:cNvPicPr preferRelativeResize="0"/>
          <p:nvPr/>
        </p:nvPicPr>
        <p:blipFill rotWithShape="1">
          <a:blip r:embed="rId4">
            <a:alphaModFix/>
          </a:blip>
          <a:srcRect b="0" l="0" r="0" t="0"/>
          <a:stretch/>
        </p:blipFill>
        <p:spPr>
          <a:xfrm>
            <a:off x="3525997" y="3851358"/>
            <a:ext cx="2566475" cy="1280100"/>
          </a:xfrm>
          <a:prstGeom prst="rect">
            <a:avLst/>
          </a:prstGeom>
          <a:noFill/>
          <a:ln>
            <a:noFill/>
          </a:ln>
        </p:spPr>
      </p:pic>
      <p:sp>
        <p:nvSpPr>
          <p:cNvPr id="349" name="Google Shape;349;p58"/>
          <p:cNvSpPr txBox="1"/>
          <p:nvPr/>
        </p:nvSpPr>
        <p:spPr>
          <a:xfrm>
            <a:off x="6033768" y="3900440"/>
            <a:ext cx="3365100" cy="152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a:t>
            </a:r>
            <a:r>
              <a:rPr b="0" i="0" lang="en" sz="1100" u="none" cap="none" strike="noStrike">
                <a:solidFill>
                  <a:schemeClr val="dk1"/>
                </a:solidFill>
                <a:highlight>
                  <a:srgbClr val="D9D9D9"/>
                </a:highlight>
                <a:latin typeface="Roboto Mono"/>
                <a:ea typeface="Roboto Mono"/>
                <a:cs typeface="Roboto Mono"/>
                <a:sym typeface="Roboto Mono"/>
              </a:rPr>
              <a:t>standard-cluster</a:t>
            </a:r>
            <a:r>
              <a:rPr b="0" i="0" lang="en" sz="1100" u="none" cap="none" strike="noStrike">
                <a:solidFill>
                  <a:schemeClr val="dk1"/>
                </a:solidFill>
                <a:latin typeface="Arial"/>
                <a:ea typeface="Arial"/>
                <a:cs typeface="Arial"/>
                <a:sym typeface="Arial"/>
              </a:rPr>
              <a:t> resource class specifies a Kubernetes cluster that uses the EKS provisioner, and configures an AWS VPC for it.</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Next we will create another </a:t>
            </a:r>
            <a:r>
              <a:rPr b="0" i="0" lang="en" sz="1100" u="none" cap="none" strike="noStrike">
                <a:solidFill>
                  <a:schemeClr val="dk1"/>
                </a:solidFill>
                <a:highlight>
                  <a:srgbClr val="D9D9D9"/>
                </a:highlight>
                <a:latin typeface="Roboto Mono"/>
                <a:ea typeface="Roboto Mono"/>
                <a:cs typeface="Roboto Mono"/>
                <a:sym typeface="Roboto Mono"/>
              </a:rPr>
              <a:t>ResourceClass</a:t>
            </a:r>
            <a:r>
              <a:rPr b="0" i="0" lang="en"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this time for a Kubernetes cluster</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pic>
        <p:nvPicPr>
          <p:cNvPr id="350" name="Google Shape;350;p58"/>
          <p:cNvPicPr preferRelativeResize="0"/>
          <p:nvPr/>
        </p:nvPicPr>
        <p:blipFill rotWithShape="1">
          <a:blip r:embed="rId5">
            <a:alphaModFix/>
          </a:blip>
          <a:srcRect b="0" l="0" r="0" t="0"/>
          <a:stretch/>
        </p:blipFill>
        <p:spPr>
          <a:xfrm>
            <a:off x="31864" y="3140753"/>
            <a:ext cx="3365235" cy="2067600"/>
          </a:xfrm>
          <a:prstGeom prst="rect">
            <a:avLst/>
          </a:prstGeom>
          <a:noFill/>
          <a:ln>
            <a:noFill/>
          </a:ln>
        </p:spPr>
      </p:pic>
      <p:pic>
        <p:nvPicPr>
          <p:cNvPr id="351" name="Google Shape;351;p58"/>
          <p:cNvPicPr preferRelativeResize="0"/>
          <p:nvPr/>
        </p:nvPicPr>
        <p:blipFill rotWithShape="1">
          <a:blip r:embed="rId6">
            <a:alphaModFix/>
          </a:blip>
          <a:srcRect b="0" l="0" r="0" t="0"/>
          <a:stretch/>
        </p:blipFill>
        <p:spPr>
          <a:xfrm>
            <a:off x="2745450" y="2306301"/>
            <a:ext cx="2856437" cy="1479330"/>
          </a:xfrm>
          <a:prstGeom prst="rect">
            <a:avLst/>
          </a:prstGeom>
          <a:noFill/>
          <a:ln>
            <a:noFill/>
          </a:ln>
        </p:spPr>
      </p:pic>
      <p:pic>
        <p:nvPicPr>
          <p:cNvPr id="352" name="Google Shape;352;p58"/>
          <p:cNvPicPr preferRelativeResize="0"/>
          <p:nvPr/>
        </p:nvPicPr>
        <p:blipFill rotWithShape="1">
          <a:blip r:embed="rId7">
            <a:alphaModFix/>
          </a:blip>
          <a:srcRect b="0" l="0" r="0" t="0"/>
          <a:stretch/>
        </p:blipFill>
        <p:spPr>
          <a:xfrm>
            <a:off x="56675" y="98663"/>
            <a:ext cx="409575" cy="600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9"/>
          <p:cNvSpPr txBox="1"/>
          <p:nvPr/>
        </p:nvSpPr>
        <p:spPr>
          <a:xfrm>
            <a:off x="146400" y="1038550"/>
            <a:ext cx="8900700" cy="54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Now let’s create an instance of a Kubernetes cluster for use by container workloads:</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358" name="Google Shape;358;p59"/>
          <p:cNvSpPr txBox="1"/>
          <p:nvPr/>
        </p:nvSpPr>
        <p:spPr>
          <a:xfrm>
            <a:off x="426100" y="143375"/>
            <a:ext cx="3390900" cy="12801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0"/>
              </a:spcAft>
              <a:buClr>
                <a:srgbClr val="000000"/>
              </a:buClr>
              <a:buSzPts val="2000"/>
              <a:buFont typeface="Arial"/>
              <a:buNone/>
            </a:pPr>
            <a:r>
              <a:rPr b="1" i="0" lang="en" sz="2000" u="none" cap="none" strike="noStrike">
                <a:solidFill>
                  <a:srgbClr val="2E75B5"/>
                </a:solidFill>
                <a:latin typeface="Calibri"/>
                <a:ea typeface="Calibri"/>
                <a:cs typeface="Calibri"/>
                <a:sym typeface="Calibri"/>
              </a:rPr>
              <a:t>Crossplane Walk-through</a:t>
            </a:r>
            <a:endParaRPr b="1" i="0" sz="2000" u="none" cap="none" strike="noStrike">
              <a:solidFill>
                <a:srgbClr val="2E75B5"/>
              </a:solidFill>
              <a:latin typeface="Calibri"/>
              <a:ea typeface="Calibri"/>
              <a:cs typeface="Calibri"/>
              <a:sym typeface="Calibri"/>
            </a:endParaRPr>
          </a:p>
          <a:p>
            <a:pPr indent="0" lvl="0" marL="0" marR="0" rtl="0" algn="l">
              <a:lnSpc>
                <a:spcPct val="160000"/>
              </a:lnSpc>
              <a:spcBef>
                <a:spcPts val="2300"/>
              </a:spcBef>
              <a:spcAft>
                <a:spcPts val="2300"/>
              </a:spcAft>
              <a:buClr>
                <a:srgbClr val="000000"/>
              </a:buClr>
              <a:buSzPts val="2000"/>
              <a:buFont typeface="Arial"/>
              <a:buNone/>
            </a:pPr>
            <a:r>
              <a:t/>
            </a:r>
            <a:endParaRPr b="1" i="0" sz="2000" u="none" cap="none" strike="noStrike">
              <a:solidFill>
                <a:srgbClr val="2E75B5"/>
              </a:solidFill>
              <a:latin typeface="Calibri"/>
              <a:ea typeface="Calibri"/>
              <a:cs typeface="Calibri"/>
              <a:sym typeface="Calibri"/>
            </a:endParaRPr>
          </a:p>
        </p:txBody>
      </p:sp>
      <p:grpSp>
        <p:nvGrpSpPr>
          <p:cNvPr id="359" name="Google Shape;359;p59"/>
          <p:cNvGrpSpPr/>
          <p:nvPr/>
        </p:nvGrpSpPr>
        <p:grpSpPr>
          <a:xfrm>
            <a:off x="228600" y="1358650"/>
            <a:ext cx="3676650" cy="1898092"/>
            <a:chOff x="152400" y="1739650"/>
            <a:chExt cx="3676650" cy="1898092"/>
          </a:xfrm>
        </p:grpSpPr>
        <p:pic>
          <p:nvPicPr>
            <p:cNvPr id="360" name="Google Shape;360;p59"/>
            <p:cNvPicPr preferRelativeResize="0"/>
            <p:nvPr/>
          </p:nvPicPr>
          <p:blipFill rotWithShape="1">
            <a:blip r:embed="rId3">
              <a:alphaModFix/>
            </a:blip>
            <a:srcRect b="0" l="0" r="0" t="0"/>
            <a:stretch/>
          </p:blipFill>
          <p:spPr>
            <a:xfrm>
              <a:off x="152400" y="1739650"/>
              <a:ext cx="3676650" cy="152400"/>
            </a:xfrm>
            <a:prstGeom prst="rect">
              <a:avLst/>
            </a:prstGeom>
            <a:noFill/>
            <a:ln>
              <a:noFill/>
            </a:ln>
          </p:spPr>
        </p:pic>
        <p:pic>
          <p:nvPicPr>
            <p:cNvPr id="361" name="Google Shape;361;p59"/>
            <p:cNvPicPr preferRelativeResize="0"/>
            <p:nvPr/>
          </p:nvPicPr>
          <p:blipFill rotWithShape="1">
            <a:blip r:embed="rId4">
              <a:alphaModFix/>
            </a:blip>
            <a:srcRect b="0" l="0" r="0" t="0"/>
            <a:stretch/>
          </p:blipFill>
          <p:spPr>
            <a:xfrm>
              <a:off x="152400" y="1875617"/>
              <a:ext cx="2409825" cy="1762125"/>
            </a:xfrm>
            <a:prstGeom prst="rect">
              <a:avLst/>
            </a:prstGeom>
            <a:noFill/>
            <a:ln>
              <a:noFill/>
            </a:ln>
          </p:spPr>
        </p:pic>
      </p:grpSp>
      <p:sp>
        <p:nvSpPr>
          <p:cNvPr id="362" name="Google Shape;362;p59"/>
          <p:cNvSpPr txBox="1"/>
          <p:nvPr/>
        </p:nvSpPr>
        <p:spPr>
          <a:xfrm>
            <a:off x="2667000" y="1648522"/>
            <a:ext cx="6477000" cy="132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Using the information in the </a:t>
            </a:r>
            <a:r>
              <a:rPr b="0" i="0" lang="en" sz="1100" u="none" cap="none" strike="noStrike">
                <a:solidFill>
                  <a:schemeClr val="dk1"/>
                </a:solidFill>
                <a:highlight>
                  <a:srgbClr val="D9D9D9"/>
                </a:highlight>
                <a:latin typeface="Roboto Mono"/>
                <a:ea typeface="Roboto Mono"/>
                <a:cs typeface="Roboto Mono"/>
                <a:sym typeface="Roboto Mono"/>
              </a:rPr>
              <a:t>standard-cluster</a:t>
            </a:r>
            <a:r>
              <a:rPr b="0" i="0" lang="en" sz="1100" u="none" cap="none" strike="noStrike">
                <a:solidFill>
                  <a:schemeClr val="dk1"/>
                </a:solidFill>
                <a:latin typeface="Arial"/>
                <a:ea typeface="Arial"/>
                <a:cs typeface="Arial"/>
                <a:sym typeface="Arial"/>
              </a:rPr>
              <a:t> resource class and the </a:t>
            </a:r>
            <a:r>
              <a:rPr b="0" i="0" lang="en" sz="1100" u="none" cap="none" strike="noStrike">
                <a:solidFill>
                  <a:schemeClr val="dk1"/>
                </a:solidFill>
                <a:highlight>
                  <a:srgbClr val="D9D9D9"/>
                </a:highlight>
                <a:latin typeface="Roboto Mono"/>
                <a:ea typeface="Roboto Mono"/>
                <a:cs typeface="Roboto Mono"/>
                <a:sym typeface="Roboto Mono"/>
              </a:rPr>
              <a:t>demo-cluster</a:t>
            </a:r>
            <a:r>
              <a:rPr b="0" i="0" lang="en" sz="1100" u="none" cap="none" strike="noStrike">
                <a:solidFill>
                  <a:schemeClr val="dk1"/>
                </a:solidFill>
                <a:latin typeface="Arial"/>
                <a:ea typeface="Arial"/>
                <a:cs typeface="Arial"/>
                <a:sym typeface="Arial"/>
              </a:rPr>
              <a:t> resource claim, a new EKS cluster is dynamically provisioned and includes the configuration from both.</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 The EKS cluster will be setup with a default node pool that includes the minimum number of worker nodes. We can inspect the EKS object as follows:</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363" name="Google Shape;363;p59"/>
          <p:cNvSpPr txBox="1"/>
          <p:nvPr/>
        </p:nvSpPr>
        <p:spPr>
          <a:xfrm>
            <a:off x="2743200" y="26670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The EKS cluster that is provisioned:</a:t>
            </a:r>
            <a:endParaRPr b="1" i="0" sz="1100" u="none" cap="none" strike="noStrike">
              <a:solidFill>
                <a:schemeClr val="dk1"/>
              </a:solidFill>
              <a:latin typeface="Arial"/>
              <a:ea typeface="Arial"/>
              <a:cs typeface="Arial"/>
              <a:sym typeface="Arial"/>
            </a:endParaRPr>
          </a:p>
        </p:txBody>
      </p:sp>
      <p:pic>
        <p:nvPicPr>
          <p:cNvPr id="364" name="Google Shape;364;p59"/>
          <p:cNvPicPr preferRelativeResize="0"/>
          <p:nvPr/>
        </p:nvPicPr>
        <p:blipFill rotWithShape="1">
          <a:blip r:embed="rId5">
            <a:alphaModFix/>
          </a:blip>
          <a:srcRect b="0" l="0" r="0" t="0"/>
          <a:stretch/>
        </p:blipFill>
        <p:spPr>
          <a:xfrm>
            <a:off x="5900121" y="2494091"/>
            <a:ext cx="3294875" cy="2657152"/>
          </a:xfrm>
          <a:prstGeom prst="rect">
            <a:avLst/>
          </a:prstGeom>
          <a:noFill/>
          <a:ln>
            <a:noFill/>
          </a:ln>
        </p:spPr>
      </p:pic>
      <p:sp>
        <p:nvSpPr>
          <p:cNvPr id="365" name="Google Shape;365;p59"/>
          <p:cNvSpPr txBox="1"/>
          <p:nvPr/>
        </p:nvSpPr>
        <p:spPr>
          <a:xfrm>
            <a:off x="152400" y="3810000"/>
            <a:ext cx="5447400" cy="54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 We created a single cluster to host workloads, and in the future even the cluster will be dynamically provisioned using an </a:t>
            </a:r>
            <a:r>
              <a:rPr b="1" i="0" lang="en" sz="1100" u="none" cap="none" strike="noStrike">
                <a:solidFill>
                  <a:schemeClr val="dk1"/>
                </a:solidFill>
                <a:latin typeface="Arial"/>
                <a:ea typeface="Arial"/>
                <a:cs typeface="Arial"/>
                <a:sym typeface="Arial"/>
              </a:rPr>
              <a:t>autoscaler</a:t>
            </a:r>
            <a:r>
              <a:rPr b="0" i="0" lang="en" sz="11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366" name="Google Shape;366;p59"/>
          <p:cNvPicPr preferRelativeResize="0"/>
          <p:nvPr/>
        </p:nvPicPr>
        <p:blipFill rotWithShape="1">
          <a:blip r:embed="rId6">
            <a:alphaModFix/>
          </a:blip>
          <a:srcRect b="0" l="0" r="0" t="0"/>
          <a:stretch/>
        </p:blipFill>
        <p:spPr>
          <a:xfrm>
            <a:off x="56675" y="98663"/>
            <a:ext cx="409575" cy="600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0"/>
          <p:cNvSpPr txBox="1"/>
          <p:nvPr/>
        </p:nvSpPr>
        <p:spPr>
          <a:xfrm>
            <a:off x="146400" y="276550"/>
            <a:ext cx="8900700" cy="188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6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With Crossplane, a developer writes portable configuration, and is generally not concerned about the cloud provider, credentials, and other details of the environment. Let's start by creating the configuration for a MySQL database instance that is needed by wordpress. This configuration acts as a request for a MySQL database server instance, we refer to it as a resource claim.</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372" name="Google Shape;372;p60"/>
          <p:cNvSpPr txBox="1"/>
          <p:nvPr/>
        </p:nvSpPr>
        <p:spPr>
          <a:xfrm>
            <a:off x="426100" y="143375"/>
            <a:ext cx="7036800" cy="12801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0"/>
              </a:spcAft>
              <a:buClr>
                <a:srgbClr val="000000"/>
              </a:buClr>
              <a:buSzPts val="2000"/>
              <a:buFont typeface="Arial"/>
              <a:buNone/>
            </a:pPr>
            <a:r>
              <a:rPr b="1" i="0" lang="en" sz="2000" u="none" cap="none" strike="noStrike">
                <a:solidFill>
                  <a:srgbClr val="2E75B5"/>
                </a:solidFill>
                <a:latin typeface="Calibri"/>
                <a:ea typeface="Calibri"/>
                <a:cs typeface="Calibri"/>
                <a:sym typeface="Calibri"/>
              </a:rPr>
              <a:t>Crossplane Walk-through - Developer perspective</a:t>
            </a:r>
            <a:endParaRPr b="1" i="0" sz="2000" u="none" cap="none" strike="noStrike">
              <a:solidFill>
                <a:srgbClr val="2E75B5"/>
              </a:solidFill>
              <a:latin typeface="Calibri"/>
              <a:ea typeface="Calibri"/>
              <a:cs typeface="Calibri"/>
              <a:sym typeface="Calibri"/>
            </a:endParaRPr>
          </a:p>
          <a:p>
            <a:pPr indent="0" lvl="0" marL="0" marR="0" rtl="0" algn="l">
              <a:lnSpc>
                <a:spcPct val="160000"/>
              </a:lnSpc>
              <a:spcBef>
                <a:spcPts val="2300"/>
              </a:spcBef>
              <a:spcAft>
                <a:spcPts val="2300"/>
              </a:spcAft>
              <a:buClr>
                <a:srgbClr val="000000"/>
              </a:buClr>
              <a:buSzPts val="2000"/>
              <a:buFont typeface="Arial"/>
              <a:buNone/>
            </a:pPr>
            <a:r>
              <a:t/>
            </a:r>
            <a:endParaRPr b="1" i="0" sz="2000" u="none" cap="none" strike="noStrike">
              <a:solidFill>
                <a:srgbClr val="2E75B5"/>
              </a:solidFill>
              <a:latin typeface="Calibri"/>
              <a:ea typeface="Calibri"/>
              <a:cs typeface="Calibri"/>
              <a:sym typeface="Calibri"/>
            </a:endParaRPr>
          </a:p>
        </p:txBody>
      </p:sp>
      <p:pic>
        <p:nvPicPr>
          <p:cNvPr id="373" name="Google Shape;373;p60"/>
          <p:cNvPicPr preferRelativeResize="0"/>
          <p:nvPr/>
        </p:nvPicPr>
        <p:blipFill rotWithShape="1">
          <a:blip r:embed="rId3">
            <a:alphaModFix/>
          </a:blip>
          <a:srcRect b="0" l="0" r="0" t="0"/>
          <a:stretch/>
        </p:blipFill>
        <p:spPr>
          <a:xfrm>
            <a:off x="1670400" y="1474325"/>
            <a:ext cx="4425600" cy="2175294"/>
          </a:xfrm>
          <a:prstGeom prst="rect">
            <a:avLst/>
          </a:prstGeom>
          <a:noFill/>
          <a:ln>
            <a:noFill/>
          </a:ln>
        </p:spPr>
      </p:pic>
      <p:sp>
        <p:nvSpPr>
          <p:cNvPr id="374" name="Google Shape;374;p60"/>
          <p:cNvSpPr txBox="1"/>
          <p:nvPr/>
        </p:nvSpPr>
        <p:spPr>
          <a:xfrm>
            <a:off x="159400" y="3988475"/>
            <a:ext cx="8900700" cy="743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a:t>
            </a:r>
            <a:r>
              <a:rPr b="0" i="1" lang="en" sz="1100" u="none" cap="none" strike="noStrike">
                <a:solidFill>
                  <a:schemeClr val="dk1"/>
                </a:solidFill>
                <a:latin typeface="Arial"/>
                <a:ea typeface="Arial"/>
                <a:cs typeface="Arial"/>
                <a:sym typeface="Arial"/>
              </a:rPr>
              <a:t>spec</a:t>
            </a:r>
            <a:r>
              <a:rPr b="0" i="0" lang="en" sz="1100" u="none" cap="none" strike="noStrike">
                <a:solidFill>
                  <a:schemeClr val="dk1"/>
                </a:solidFill>
                <a:latin typeface="Arial"/>
                <a:ea typeface="Arial"/>
                <a:cs typeface="Arial"/>
                <a:sym typeface="Arial"/>
              </a:rPr>
              <a:t> defines the requirements for the MySQL instance independent of any implementation.</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rest of the implementation or environment specific details come from the default resource class as defined by the administrator.</a:t>
            </a:r>
            <a:endParaRPr b="0" i="0" sz="1100" u="none" cap="none" strike="noStrike">
              <a:solidFill>
                <a:schemeClr val="dk1"/>
              </a:solidFill>
              <a:latin typeface="Arial"/>
              <a:ea typeface="Arial"/>
              <a:cs typeface="Arial"/>
              <a:sym typeface="Arial"/>
            </a:endParaRPr>
          </a:p>
        </p:txBody>
      </p:sp>
      <p:pic>
        <p:nvPicPr>
          <p:cNvPr id="375" name="Google Shape;375;p60"/>
          <p:cNvPicPr preferRelativeResize="0"/>
          <p:nvPr/>
        </p:nvPicPr>
        <p:blipFill rotWithShape="1">
          <a:blip r:embed="rId4">
            <a:alphaModFix/>
          </a:blip>
          <a:srcRect b="0" l="0" r="0" t="0"/>
          <a:stretch/>
        </p:blipFill>
        <p:spPr>
          <a:xfrm>
            <a:off x="56675" y="98663"/>
            <a:ext cx="409575" cy="600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1"/>
          <p:cNvSpPr txBox="1"/>
          <p:nvPr/>
        </p:nvSpPr>
        <p:spPr>
          <a:xfrm>
            <a:off x="426100" y="-308688"/>
            <a:ext cx="3390900" cy="12801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0"/>
              </a:spcAft>
              <a:buClr>
                <a:srgbClr val="000000"/>
              </a:buClr>
              <a:buSzPts val="2000"/>
              <a:buFont typeface="Arial"/>
              <a:buNone/>
            </a:pPr>
            <a:r>
              <a:rPr b="1" i="0" lang="en" sz="2000" u="none" cap="none" strike="noStrike">
                <a:solidFill>
                  <a:srgbClr val="2E75B5"/>
                </a:solidFill>
                <a:latin typeface="Calibri"/>
                <a:ea typeface="Calibri"/>
                <a:cs typeface="Calibri"/>
                <a:sym typeface="Calibri"/>
              </a:rPr>
              <a:t>Crossplane Walk-through</a:t>
            </a:r>
            <a:endParaRPr b="1" i="0" sz="2000" u="none" cap="none" strike="noStrike">
              <a:solidFill>
                <a:srgbClr val="2E75B5"/>
              </a:solidFill>
              <a:latin typeface="Calibri"/>
              <a:ea typeface="Calibri"/>
              <a:cs typeface="Calibri"/>
              <a:sym typeface="Calibri"/>
            </a:endParaRPr>
          </a:p>
          <a:p>
            <a:pPr indent="0" lvl="0" marL="0" marR="0" rtl="0" algn="l">
              <a:lnSpc>
                <a:spcPct val="160000"/>
              </a:lnSpc>
              <a:spcBef>
                <a:spcPts val="2300"/>
              </a:spcBef>
              <a:spcAft>
                <a:spcPts val="2300"/>
              </a:spcAft>
              <a:buClr>
                <a:srgbClr val="000000"/>
              </a:buClr>
              <a:buSzPts val="2000"/>
              <a:buFont typeface="Arial"/>
              <a:buNone/>
            </a:pPr>
            <a:r>
              <a:t/>
            </a:r>
            <a:endParaRPr b="1" i="0" sz="2000" u="none" cap="none" strike="noStrike">
              <a:solidFill>
                <a:srgbClr val="2E75B5"/>
              </a:solidFill>
              <a:latin typeface="Calibri"/>
              <a:ea typeface="Calibri"/>
              <a:cs typeface="Calibri"/>
              <a:sym typeface="Calibri"/>
            </a:endParaRPr>
          </a:p>
        </p:txBody>
      </p:sp>
      <p:sp>
        <p:nvSpPr>
          <p:cNvPr id="381" name="Google Shape;381;p61"/>
          <p:cNvSpPr txBox="1"/>
          <p:nvPr/>
        </p:nvSpPr>
        <p:spPr>
          <a:xfrm>
            <a:off x="207675" y="675825"/>
            <a:ext cx="5312100" cy="152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Next let's create a workload configuration that defines a container workload to run wordpress.</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workload is a schedulable unit of work and contains a payload and requirements for where and how the workload should run.</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workload scheduler is responsible for deploying the workload and in this case it will be scheduled to run on the EKS Kubernetes cluster provisioned by the administrator.</a:t>
            </a:r>
            <a:endParaRPr b="0" i="0" sz="1100" u="none" cap="none" strike="noStrike">
              <a:solidFill>
                <a:schemeClr val="dk1"/>
              </a:solidFill>
              <a:latin typeface="Arial"/>
              <a:ea typeface="Arial"/>
              <a:cs typeface="Arial"/>
              <a:sym typeface="Arial"/>
            </a:endParaRPr>
          </a:p>
        </p:txBody>
      </p:sp>
      <p:sp>
        <p:nvSpPr>
          <p:cNvPr id="382" name="Google Shape;382;p61"/>
          <p:cNvSpPr txBox="1"/>
          <p:nvPr/>
        </p:nvSpPr>
        <p:spPr>
          <a:xfrm>
            <a:off x="5410200" y="-76200"/>
            <a:ext cx="30000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569CD6"/>
                </a:solidFill>
                <a:latin typeface="Roboto Mono"/>
                <a:ea typeface="Roboto Mono"/>
                <a:cs typeface="Roboto Mono"/>
                <a:sym typeface="Roboto Mono"/>
              </a:rPr>
              <a:t>apiVersion</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container.crossplane.io/v1alpha1</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569CD6"/>
                </a:solidFill>
                <a:latin typeface="Roboto Mono"/>
                <a:ea typeface="Roboto Mono"/>
                <a:cs typeface="Roboto Mono"/>
                <a:sym typeface="Roboto Mono"/>
              </a:rPr>
              <a:t>kind</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Workload</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569CD6"/>
                </a:solidFill>
                <a:latin typeface="Roboto Mono"/>
                <a:ea typeface="Roboto Mono"/>
                <a:cs typeface="Roboto Mono"/>
                <a:sym typeface="Roboto Mono"/>
              </a:rPr>
              <a:t>metadata</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namespace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demo</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569CD6"/>
                </a:solidFill>
                <a:latin typeface="Roboto Mono"/>
                <a:ea typeface="Roboto Mono"/>
                <a:cs typeface="Roboto Mono"/>
                <a:sym typeface="Roboto Mono"/>
              </a:rPr>
              <a:t>spec</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6A9955"/>
                </a:solidFill>
                <a:latin typeface="Roboto Mono"/>
                <a:ea typeface="Roboto Mono"/>
                <a:cs typeface="Roboto Mono"/>
                <a:sym typeface="Roboto Mono"/>
              </a:rPr>
              <a:t># the version of Kubernetes desired</a:t>
            </a:r>
            <a:endParaRPr b="0" i="0" sz="900" u="none" cap="none" strike="noStrike">
              <a:solidFill>
                <a:srgbClr val="6A9955"/>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CE9178"/>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clusterVersion</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1.10</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6A9955"/>
                </a:solidFill>
                <a:latin typeface="Roboto Mono"/>
                <a:ea typeface="Roboto Mono"/>
                <a:cs typeface="Roboto Mono"/>
                <a:sym typeface="Roboto Mono"/>
              </a:rPr>
              <a:t># the namespace to create on a target cluster</a:t>
            </a:r>
            <a:endParaRPr b="0" i="0" sz="900" u="none" cap="none" strike="noStrike">
              <a:solidFill>
                <a:srgbClr val="6A9955"/>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targetNamespace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6A9955"/>
                </a:solidFill>
                <a:latin typeface="Roboto Mono"/>
                <a:ea typeface="Roboto Mono"/>
                <a:cs typeface="Roboto Mono"/>
                <a:sym typeface="Roboto Mono"/>
              </a:rPr>
              <a:t># this is a template for a deployment to be created on a target cluster</a:t>
            </a:r>
            <a:endParaRPr b="0" i="0" sz="900" u="none" cap="none" strike="noStrike">
              <a:solidFill>
                <a:srgbClr val="6A9955"/>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targetDeployment</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p:txBody>
      </p:sp>
      <p:sp>
        <p:nvSpPr>
          <p:cNvPr id="383" name="Google Shape;383;p61"/>
          <p:cNvSpPr txBox="1"/>
          <p:nvPr/>
        </p:nvSpPr>
        <p:spPr>
          <a:xfrm>
            <a:off x="0" y="2008149"/>
            <a:ext cx="3390900" cy="378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569CD6"/>
                </a:solidFill>
                <a:latin typeface="Roboto Mono"/>
                <a:ea typeface="Roboto Mono"/>
                <a:cs typeface="Roboto Mono"/>
                <a:sym typeface="Roboto Mono"/>
              </a:rPr>
              <a:t>metadata</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labels</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app</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strategy</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type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Recreate</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template</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metadata</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labels</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app</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spec</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containers</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image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wordpress:4.6.1-apache</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env</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WORDPRESS_DB_HOST</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valueFrom</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secretKeyRef</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wordpress-db-connection</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key</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endpoint</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WORDPRESS_DB_USER</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valueFrom</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secretKeyRef</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wordpress-db-connection</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key</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username</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 </a:t>
            </a:r>
            <a:endParaRPr b="0" i="0" sz="1400" u="none" cap="none" strike="noStrike">
              <a:solidFill>
                <a:srgbClr val="000000"/>
              </a:solidFill>
              <a:latin typeface="Arial"/>
              <a:ea typeface="Arial"/>
              <a:cs typeface="Arial"/>
              <a:sym typeface="Arial"/>
            </a:endParaRPr>
          </a:p>
        </p:txBody>
      </p:sp>
      <p:sp>
        <p:nvSpPr>
          <p:cNvPr id="384" name="Google Shape;384;p61"/>
          <p:cNvSpPr txBox="1"/>
          <p:nvPr/>
        </p:nvSpPr>
        <p:spPr>
          <a:xfrm>
            <a:off x="2895600" y="1828800"/>
            <a:ext cx="30000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WORDPRESS_DB_USER</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valueFrom</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secretKeyRef</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wordpress-db-connection</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key</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username</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WORDPRESS_DB_PASSWORD</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valueFrom</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secretKeyRef</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wordpress-db-connection</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key</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password</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ports</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 </a:t>
            </a:r>
            <a:r>
              <a:rPr b="0" i="0" lang="en" sz="900" u="none" cap="none" strike="noStrike">
                <a:solidFill>
                  <a:srgbClr val="569CD6"/>
                </a:solidFill>
                <a:latin typeface="Roboto Mono"/>
                <a:ea typeface="Roboto Mono"/>
                <a:cs typeface="Roboto Mono"/>
                <a:sym typeface="Roboto Mono"/>
              </a:rPr>
              <a:t>containerPort</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B5CEA8"/>
                </a:solidFill>
                <a:latin typeface="Roboto Mono"/>
                <a:ea typeface="Roboto Mono"/>
                <a:cs typeface="Roboto Mono"/>
                <a:sym typeface="Roboto Mono"/>
              </a:rPr>
              <a:t>80</a:t>
            </a:r>
            <a:endParaRPr b="0" i="0" sz="900" u="none" cap="none" strike="noStrike">
              <a:solidFill>
                <a:srgbClr val="B5CEA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a:t>
            </a:r>
            <a:endParaRPr b="0" i="0" sz="1400" u="none" cap="none" strike="noStrike">
              <a:solidFill>
                <a:srgbClr val="000000"/>
              </a:solidFill>
              <a:latin typeface="Arial"/>
              <a:ea typeface="Arial"/>
              <a:cs typeface="Arial"/>
              <a:sym typeface="Arial"/>
            </a:endParaRPr>
          </a:p>
        </p:txBody>
      </p:sp>
      <p:sp>
        <p:nvSpPr>
          <p:cNvPr id="385" name="Google Shape;385;p61"/>
          <p:cNvSpPr txBox="1"/>
          <p:nvPr/>
        </p:nvSpPr>
        <p:spPr>
          <a:xfrm>
            <a:off x="5715000" y="2286000"/>
            <a:ext cx="3000000" cy="3124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6A9955"/>
                </a:solidFill>
                <a:latin typeface="Roboto Mono"/>
                <a:ea typeface="Roboto Mono"/>
                <a:cs typeface="Roboto Mono"/>
                <a:sym typeface="Roboto Mono"/>
              </a:rPr>
              <a:t># this is a template for a service to be created on a target cluster</a:t>
            </a:r>
            <a:endParaRPr b="0" i="0" sz="900" u="none" cap="none" strike="noStrike">
              <a:solidFill>
                <a:srgbClr val="6A9955"/>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targetService</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metadata</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spec</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ports</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 </a:t>
            </a:r>
            <a:r>
              <a:rPr b="0" i="0" lang="en" sz="900" u="none" cap="none" strike="noStrike">
                <a:solidFill>
                  <a:srgbClr val="569CD6"/>
                </a:solidFill>
                <a:latin typeface="Roboto Mono"/>
                <a:ea typeface="Roboto Mono"/>
                <a:cs typeface="Roboto Mono"/>
                <a:sym typeface="Roboto Mono"/>
              </a:rPr>
              <a:t>port</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B5CEA8"/>
                </a:solidFill>
                <a:latin typeface="Roboto Mono"/>
                <a:ea typeface="Roboto Mono"/>
                <a:cs typeface="Roboto Mono"/>
                <a:sym typeface="Roboto Mono"/>
              </a:rPr>
              <a:t>80</a:t>
            </a:r>
            <a:endParaRPr b="0" i="0" sz="900" u="none" cap="none" strike="noStrike">
              <a:solidFill>
                <a:srgbClr val="B5CEA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selector</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app</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type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LoadBalancer</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6A9955"/>
                </a:solidFill>
                <a:latin typeface="Roboto Mono"/>
                <a:ea typeface="Roboto Mono"/>
                <a:cs typeface="Roboto Mono"/>
                <a:sym typeface="Roboto Mono"/>
              </a:rPr>
              <a:t># these are the resource used by this workload. The secret holding the connection</a:t>
            </a:r>
            <a:endParaRPr b="0" i="0" sz="900" u="none" cap="none" strike="noStrike">
              <a:solidFill>
                <a:srgbClr val="6A9955"/>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6A9955"/>
                </a:solidFill>
                <a:latin typeface="Roboto Mono"/>
                <a:ea typeface="Roboto Mono"/>
                <a:cs typeface="Roboto Mono"/>
                <a:sym typeface="Roboto Mono"/>
              </a:rPr>
              <a:t> # information will be generated and propagated to the target cluster.</a:t>
            </a:r>
            <a:endParaRPr b="0" i="0" sz="900" u="none" cap="none" strike="noStrike">
              <a:solidFill>
                <a:srgbClr val="6A9955"/>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resources</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wordpress-db</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CE9178"/>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kind</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MySqlInstance</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secretName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wordpress-db-connection</a:t>
            </a:r>
            <a:endParaRPr b="0" i="0" sz="900" u="none" cap="none" strike="noStrike">
              <a:solidFill>
                <a:srgbClr val="D4D4D4"/>
              </a:solidFill>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386" name="Google Shape;386;p61"/>
          <p:cNvSpPr txBox="1"/>
          <p:nvPr/>
        </p:nvSpPr>
        <p:spPr>
          <a:xfrm>
            <a:off x="3124200" y="4267200"/>
            <a:ext cx="3000000" cy="960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This workload specifies a Kubernetes deployment, service, and namespace to propagate to the target cluster. It also requests a minimum version of Kubernetes, but can include other requests that will be matched against the capabilities of the cluster.</a:t>
            </a:r>
            <a:endParaRPr b="0" i="0" sz="900" u="none" cap="none" strike="noStrike">
              <a:solidFill>
                <a:schemeClr val="dk1"/>
              </a:solidFill>
              <a:latin typeface="Arial"/>
              <a:ea typeface="Arial"/>
              <a:cs typeface="Arial"/>
              <a:sym typeface="Arial"/>
            </a:endParaRPr>
          </a:p>
        </p:txBody>
      </p:sp>
      <p:pic>
        <p:nvPicPr>
          <p:cNvPr id="387" name="Google Shape;387;p61"/>
          <p:cNvPicPr preferRelativeResize="0"/>
          <p:nvPr/>
        </p:nvPicPr>
        <p:blipFill rotWithShape="1">
          <a:blip r:embed="rId3">
            <a:alphaModFix/>
          </a:blip>
          <a:srcRect b="0" l="0" r="0" t="0"/>
          <a:stretch/>
        </p:blipFill>
        <p:spPr>
          <a:xfrm>
            <a:off x="56675" y="98663"/>
            <a:ext cx="409575" cy="600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2"/>
          <p:cNvSpPr txBox="1"/>
          <p:nvPr/>
        </p:nvSpPr>
        <p:spPr>
          <a:xfrm>
            <a:off x="117298" y="-423134"/>
            <a:ext cx="8695200" cy="1576683"/>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0"/>
              </a:spcAft>
              <a:buClr>
                <a:srgbClr val="000000"/>
              </a:buClr>
              <a:buSzPts val="2000"/>
              <a:buFont typeface="Arial"/>
              <a:buNone/>
            </a:pPr>
            <a:r>
              <a:rPr b="1" i="0" lang="en" sz="2000" u="none" cap="none" strike="noStrike">
                <a:solidFill>
                  <a:srgbClr val="2E75B5"/>
                </a:solidFill>
                <a:latin typeface="Calibri"/>
                <a:ea typeface="Calibri"/>
                <a:cs typeface="Calibri"/>
                <a:sym typeface="Calibri"/>
              </a:rPr>
              <a:t>Peeking behind the scenes – Word press as an example</a:t>
            </a:r>
            <a:endParaRPr b="1" i="0" sz="2000" u="none" cap="none" strike="noStrike">
              <a:solidFill>
                <a:srgbClr val="2E75B5"/>
              </a:solidFill>
              <a:latin typeface="Calibri"/>
              <a:ea typeface="Calibri"/>
              <a:cs typeface="Calibri"/>
              <a:sym typeface="Calibri"/>
            </a:endParaRPr>
          </a:p>
          <a:p>
            <a:pPr indent="0" lvl="0" marL="0" marR="0" rtl="0" algn="l">
              <a:lnSpc>
                <a:spcPct val="146000"/>
              </a:lnSpc>
              <a:spcBef>
                <a:spcPts val="2300"/>
              </a:spcBef>
              <a:spcAft>
                <a:spcPts val="40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p:txBody>
      </p:sp>
      <p:pic>
        <p:nvPicPr>
          <p:cNvPr id="393" name="Google Shape;393;p62"/>
          <p:cNvPicPr preferRelativeResize="0"/>
          <p:nvPr/>
        </p:nvPicPr>
        <p:blipFill rotWithShape="1">
          <a:blip r:embed="rId3">
            <a:alphaModFix/>
          </a:blip>
          <a:srcRect b="0" l="0" r="0" t="0"/>
          <a:stretch/>
        </p:blipFill>
        <p:spPr>
          <a:xfrm>
            <a:off x="131950" y="837425"/>
            <a:ext cx="4742951" cy="2576700"/>
          </a:xfrm>
          <a:prstGeom prst="rect">
            <a:avLst/>
          </a:prstGeom>
          <a:noFill/>
          <a:ln>
            <a:noFill/>
          </a:ln>
        </p:spPr>
      </p:pic>
      <p:sp>
        <p:nvSpPr>
          <p:cNvPr id="394" name="Google Shape;394;p62"/>
          <p:cNvSpPr txBox="1"/>
          <p:nvPr/>
        </p:nvSpPr>
        <p:spPr>
          <a:xfrm>
            <a:off x="4876800" y="685800"/>
            <a:ext cx="4363800" cy="2885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As soon as the </a:t>
            </a:r>
            <a:r>
              <a:rPr b="0" i="0" lang="en" sz="1100" u="none" cap="none" strike="noStrike">
                <a:solidFill>
                  <a:schemeClr val="dk1"/>
                </a:solidFill>
                <a:highlight>
                  <a:srgbClr val="D9D9D9"/>
                </a:highlight>
                <a:latin typeface="Roboto Mono"/>
                <a:ea typeface="Roboto Mono"/>
                <a:cs typeface="Roboto Mono"/>
                <a:sym typeface="Roboto Mono"/>
              </a:rPr>
              <a:t>wordpress-db</a:t>
            </a:r>
            <a:r>
              <a:rPr b="0" i="0" lang="en" sz="1100" u="none" cap="none" strike="noStrike">
                <a:solidFill>
                  <a:schemeClr val="dk1"/>
                </a:solidFill>
                <a:latin typeface="Arial"/>
                <a:ea typeface="Arial"/>
                <a:cs typeface="Arial"/>
                <a:sym typeface="Arial"/>
              </a:rPr>
              <a:t> instance was created, a resource controller noticed it and along with the default </a:t>
            </a:r>
            <a:r>
              <a:rPr b="0" i="0" lang="en" sz="1100" u="none" cap="none" strike="noStrike">
                <a:solidFill>
                  <a:schemeClr val="dk1"/>
                </a:solidFill>
                <a:highlight>
                  <a:srgbClr val="D9D9D9"/>
                </a:highlight>
                <a:latin typeface="Roboto Mono"/>
                <a:ea typeface="Roboto Mono"/>
                <a:cs typeface="Roboto Mono"/>
                <a:sym typeface="Roboto Mono"/>
              </a:rPr>
              <a:t>standard-db</a:t>
            </a:r>
            <a:r>
              <a:rPr b="0" i="0" lang="en" sz="1100" u="none" cap="none" strike="noStrike">
                <a:solidFill>
                  <a:schemeClr val="dk1"/>
                </a:solidFill>
                <a:latin typeface="Arial"/>
                <a:ea typeface="Arial"/>
                <a:cs typeface="Arial"/>
                <a:sym typeface="Arial"/>
              </a:rPr>
              <a:t> resource class configured by the administrator provisioned an instance of an </a:t>
            </a:r>
            <a:r>
              <a:rPr b="0" i="0" lang="en" sz="1100" u="none" cap="none" strike="noStrike">
                <a:solidFill>
                  <a:schemeClr val="dk1"/>
                </a:solidFill>
                <a:highlight>
                  <a:srgbClr val="D9D9D9"/>
                </a:highlight>
                <a:latin typeface="Roboto Mono"/>
                <a:ea typeface="Roboto Mono"/>
                <a:cs typeface="Roboto Mono"/>
                <a:sym typeface="Roboto Mono"/>
              </a:rPr>
              <a:t>RDSInstance</a:t>
            </a:r>
            <a:r>
              <a:rPr b="0" i="0" lang="en" sz="1100" u="none" cap="none" strike="noStrike">
                <a:solidFill>
                  <a:schemeClr val="dk1"/>
                </a:solidFill>
                <a:latin typeface="Arial"/>
                <a:ea typeface="Arial"/>
                <a:cs typeface="Arial"/>
                <a:sym typeface="Arial"/>
              </a:rPr>
              <a:t> object </a:t>
            </a:r>
            <a:r>
              <a:rPr b="0" i="0" lang="en" sz="1100" u="none" cap="none" strike="noStrike">
                <a:solidFill>
                  <a:schemeClr val="dk1"/>
                </a:solidFill>
                <a:highlight>
                  <a:srgbClr val="D9D9D9"/>
                </a:highlight>
                <a:latin typeface="Roboto Mono"/>
                <a:ea typeface="Roboto Mono"/>
                <a:cs typeface="Roboto Mono"/>
                <a:sym typeface="Roboto Mono"/>
              </a:rPr>
              <a:t>rds-34faea</a:t>
            </a:r>
            <a:r>
              <a:rPr b="0" i="0" lang="en"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RDS resource controller is responsible for creating the corresponding external resource in AWS and managing it from this point.</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Similarly, when the </a:t>
            </a:r>
            <a:r>
              <a:rPr b="0" i="0" lang="en" sz="1100" u="none" cap="none" strike="noStrike">
                <a:solidFill>
                  <a:schemeClr val="dk1"/>
                </a:solidFill>
                <a:highlight>
                  <a:srgbClr val="D9D9D9"/>
                </a:highlight>
                <a:latin typeface="Roboto Mono"/>
                <a:ea typeface="Roboto Mono"/>
                <a:cs typeface="Roboto Mono"/>
                <a:sym typeface="Roboto Mono"/>
              </a:rPr>
              <a:t>wordpress</a:t>
            </a:r>
            <a:r>
              <a:rPr b="0" i="0" lang="en" sz="1100" u="none" cap="none" strike="noStrike">
                <a:solidFill>
                  <a:schemeClr val="dk1"/>
                </a:solidFill>
                <a:latin typeface="Arial"/>
                <a:ea typeface="Arial"/>
                <a:cs typeface="Arial"/>
                <a:sym typeface="Arial"/>
              </a:rPr>
              <a:t> workload was created, the workload scheduler noticed it and scheduled it to run on the only available kubernetes cluster. The scheduler will propagate the workload payload along with connection information to the target cluster. </a:t>
            </a:r>
            <a:endParaRPr b="0" i="0" sz="1100" u="none" cap="none" strike="noStrike">
              <a:solidFill>
                <a:schemeClr val="dk1"/>
              </a:solidFill>
              <a:latin typeface="Arial"/>
              <a:ea typeface="Arial"/>
              <a:cs typeface="Arial"/>
              <a:sym typeface="Arial"/>
            </a:endParaRPr>
          </a:p>
        </p:txBody>
      </p:sp>
      <p:sp>
        <p:nvSpPr>
          <p:cNvPr id="395" name="Google Shape;395;p62"/>
          <p:cNvSpPr txBox="1"/>
          <p:nvPr/>
        </p:nvSpPr>
        <p:spPr>
          <a:xfrm>
            <a:off x="152400" y="3429000"/>
            <a:ext cx="9144000" cy="938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usage object will reference a secret the holds that connection information for the RDS instance and will ultimately be propagated to the target cluster along with the workload. The resource usage also enables us to modify security groups in AWS to enable the wordpress container to connect to the RDS instance.</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396" name="Google Shape;396;p62"/>
          <p:cNvSpPr txBox="1"/>
          <p:nvPr/>
        </p:nvSpPr>
        <p:spPr>
          <a:xfrm>
            <a:off x="76200" y="4191000"/>
            <a:ext cx="8991600" cy="938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Crossplane is based on the </a:t>
            </a:r>
            <a:r>
              <a:rPr b="0" i="0" lang="en" sz="1100" u="none" cap="none" strike="noStrike">
                <a:solidFill>
                  <a:schemeClr val="hlink"/>
                </a:solidFill>
                <a:uFill>
                  <a:noFill/>
                </a:uFill>
                <a:latin typeface="Arial"/>
                <a:ea typeface="Arial"/>
                <a:cs typeface="Arial"/>
                <a:sym typeface="Arial"/>
                <a:hlinkClick r:id="rId4"/>
              </a:rPr>
              <a:t>resource management model</a:t>
            </a:r>
            <a:r>
              <a:rPr b="0" i="0" lang="en" sz="1100" u="none" cap="none" strike="noStrike">
                <a:solidFill>
                  <a:schemeClr val="dk1"/>
                </a:solidFill>
                <a:latin typeface="Arial"/>
                <a:ea typeface="Arial"/>
                <a:cs typeface="Arial"/>
                <a:sym typeface="Arial"/>
              </a:rPr>
              <a:t> of Kubernetes. It use a declarative management approach in which we model workloads and their resources as portable abstractions that capture the user’s desired state, and rely on asynchronous controllers to continuously reconcile desired and observed state. All interactions between clients and controllers go through the same API server, which exposes CRUD operations on persistent objects that are stored in an etcd store.</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63"/>
          <p:cNvPicPr preferRelativeResize="0"/>
          <p:nvPr/>
        </p:nvPicPr>
        <p:blipFill rotWithShape="1">
          <a:blip r:embed="rId3">
            <a:alphaModFix/>
          </a:blip>
          <a:srcRect b="0" l="0" r="0" t="0"/>
          <a:stretch/>
        </p:blipFill>
        <p:spPr>
          <a:xfrm>
            <a:off x="228600" y="609600"/>
            <a:ext cx="3876675" cy="1657350"/>
          </a:xfrm>
          <a:prstGeom prst="rect">
            <a:avLst/>
          </a:prstGeom>
          <a:noFill/>
          <a:ln>
            <a:noFill/>
          </a:ln>
        </p:spPr>
      </p:pic>
      <p:sp>
        <p:nvSpPr>
          <p:cNvPr id="402" name="Google Shape;402;p63"/>
          <p:cNvSpPr txBox="1"/>
          <p:nvPr/>
        </p:nvSpPr>
        <p:spPr>
          <a:xfrm>
            <a:off x="4724400" y="762000"/>
            <a:ext cx="4196700" cy="743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resource controller watches the resource claim and can dynamically provision a resource based on the configuration in the claim and corresponding class.</a:t>
            </a:r>
            <a:endParaRPr b="0" i="0" sz="1400" u="none" cap="none" strike="noStrike">
              <a:solidFill>
                <a:srgbClr val="000000"/>
              </a:solidFill>
              <a:latin typeface="Arial"/>
              <a:ea typeface="Arial"/>
              <a:cs typeface="Arial"/>
              <a:sym typeface="Arial"/>
            </a:endParaRPr>
          </a:p>
        </p:txBody>
      </p:sp>
      <p:pic>
        <p:nvPicPr>
          <p:cNvPr id="403" name="Google Shape;403;p63"/>
          <p:cNvPicPr preferRelativeResize="0"/>
          <p:nvPr/>
        </p:nvPicPr>
        <p:blipFill rotWithShape="1">
          <a:blip r:embed="rId4">
            <a:alphaModFix/>
          </a:blip>
          <a:srcRect b="0" l="0" r="0" t="0"/>
          <a:stretch/>
        </p:blipFill>
        <p:spPr>
          <a:xfrm>
            <a:off x="152400" y="2495550"/>
            <a:ext cx="4400550" cy="2143125"/>
          </a:xfrm>
          <a:prstGeom prst="rect">
            <a:avLst/>
          </a:prstGeom>
          <a:noFill/>
          <a:ln>
            <a:noFill/>
          </a:ln>
        </p:spPr>
      </p:pic>
      <p:sp>
        <p:nvSpPr>
          <p:cNvPr id="404" name="Google Shape;404;p63"/>
          <p:cNvSpPr txBox="1"/>
          <p:nvPr/>
        </p:nvSpPr>
        <p:spPr>
          <a:xfrm>
            <a:off x="4631850" y="2190750"/>
            <a:ext cx="4400400" cy="2885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workload scheduler can include numerous criteria during scheduling that includes workload affinity/anti-affinity, taints/tolerations, selectors, capacity, quotas, policy, topology and cost. Many of these techniques are based on lessons learned from pod scheduling in Kubernetes. The scheduler is extensible and multiple schedulers can run within the same crossplane.</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workload scheduler also understands resource usage, and is also able to schedule the resources consumed by workloads. This is accomplished by delayed binding of resource claims to resources. You can set the </a:t>
            </a:r>
            <a:r>
              <a:rPr b="0" i="0" lang="en" sz="1100" u="none" cap="none" strike="noStrike">
                <a:solidFill>
                  <a:schemeClr val="dk1"/>
                </a:solidFill>
                <a:highlight>
                  <a:srgbClr val="D9D9D9"/>
                </a:highlight>
                <a:latin typeface="Roboto Mono"/>
                <a:ea typeface="Roboto Mono"/>
                <a:cs typeface="Roboto Mono"/>
                <a:sym typeface="Roboto Mono"/>
              </a:rPr>
              <a:t>bindingMode</a:t>
            </a:r>
            <a:r>
              <a:rPr b="0" i="0" lang="en" sz="1100" u="none" cap="none" strike="noStrike">
                <a:solidFill>
                  <a:schemeClr val="dk1"/>
                </a:solidFill>
                <a:latin typeface="Arial"/>
                <a:ea typeface="Arial"/>
                <a:cs typeface="Arial"/>
                <a:sym typeface="Arial"/>
              </a:rPr>
              <a:t> to </a:t>
            </a:r>
            <a:r>
              <a:rPr b="0" i="0" lang="en" sz="1100" u="none" cap="none" strike="noStrike">
                <a:solidFill>
                  <a:schemeClr val="dk1"/>
                </a:solidFill>
                <a:highlight>
                  <a:srgbClr val="D9D9D9"/>
                </a:highlight>
                <a:latin typeface="Roboto Mono"/>
                <a:ea typeface="Roboto Mono"/>
                <a:cs typeface="Roboto Mono"/>
                <a:sym typeface="Roboto Mono"/>
              </a:rPr>
              <a:t>WaitForFirstConsumer</a:t>
            </a:r>
            <a:r>
              <a:rPr b="0" i="0" lang="en" sz="1100" u="none" cap="none" strike="noStrike">
                <a:solidFill>
                  <a:schemeClr val="dk1"/>
                </a:solidFill>
                <a:latin typeface="Arial"/>
                <a:ea typeface="Arial"/>
                <a:cs typeface="Arial"/>
                <a:sym typeface="Arial"/>
              </a:rPr>
              <a:t> on a resource class to enable delayed binding.</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p:txBody>
      </p:sp>
      <p:sp>
        <p:nvSpPr>
          <p:cNvPr id="405" name="Google Shape;405;p63"/>
          <p:cNvSpPr txBox="1"/>
          <p:nvPr/>
        </p:nvSpPr>
        <p:spPr>
          <a:xfrm>
            <a:off x="76200" y="4669573"/>
            <a:ext cx="9067800" cy="54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workload scheduler generates resource usage as it schedules workloads, and waits for them to be provisioned. This ensures that workloads do not start until the resources and their connection details have been provisioned.</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Service Discovery</a:t>
            </a:r>
            <a:endParaRPr/>
          </a:p>
        </p:txBody>
      </p:sp>
      <p:pic>
        <p:nvPicPr>
          <p:cNvPr id="118" name="Google Shape;118;p28"/>
          <p:cNvPicPr preferRelativeResize="0"/>
          <p:nvPr/>
        </p:nvPicPr>
        <p:blipFill>
          <a:blip r:embed="rId3">
            <a:alphaModFix/>
          </a:blip>
          <a:stretch>
            <a:fillRect/>
          </a:stretch>
        </p:blipFill>
        <p:spPr>
          <a:xfrm>
            <a:off x="4572000" y="1017725"/>
            <a:ext cx="4455250" cy="2506070"/>
          </a:xfrm>
          <a:prstGeom prst="rect">
            <a:avLst/>
          </a:prstGeom>
          <a:noFill/>
          <a:ln>
            <a:noFill/>
          </a:ln>
        </p:spPr>
      </p:pic>
      <p:sp>
        <p:nvSpPr>
          <p:cNvPr id="119" name="Google Shape;119;p28"/>
          <p:cNvSpPr txBox="1"/>
          <p:nvPr/>
        </p:nvSpPr>
        <p:spPr>
          <a:xfrm>
            <a:off x="563100" y="1245850"/>
            <a:ext cx="40089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solidFill>
                  <a:srgbClr val="323232"/>
                </a:solidFill>
                <a:highlight>
                  <a:srgbClr val="FFFFFF"/>
                </a:highlight>
              </a:rPr>
              <a:t>The Lighthouse project provides DNS discovery for Kubernetes clusters connected by </a:t>
            </a:r>
            <a:r>
              <a:rPr lang="en">
                <a:solidFill>
                  <a:schemeClr val="hlink"/>
                </a:solidFill>
                <a:highlight>
                  <a:srgbClr val="FFFFFF"/>
                </a:highlight>
                <a:uFill>
                  <a:noFill/>
                </a:uFill>
                <a:hlinkClick r:id="rId4"/>
              </a:rPr>
              <a:t>Submariner</a:t>
            </a:r>
            <a:r>
              <a:rPr lang="en">
                <a:solidFill>
                  <a:srgbClr val="323232"/>
                </a:solidFill>
                <a:highlight>
                  <a:srgbClr val="FFFFFF"/>
                </a:highlight>
              </a:rPr>
              <a:t> in multi-cluster environments. </a:t>
            </a:r>
            <a:endParaRPr>
              <a:solidFill>
                <a:srgbClr val="323232"/>
              </a:solidFill>
              <a:highlight>
                <a:srgbClr val="FFFFFF"/>
              </a:highlight>
            </a:endParaRPr>
          </a:p>
          <a:p>
            <a:pPr indent="0" lvl="0" marL="457200" rtl="0" algn="l">
              <a:spcBef>
                <a:spcPts val="0"/>
              </a:spcBef>
              <a:spcAft>
                <a:spcPts val="0"/>
              </a:spcAft>
              <a:buNone/>
            </a:pPr>
            <a:r>
              <a:t/>
            </a:r>
            <a:endParaRPr>
              <a:solidFill>
                <a:srgbClr val="323232"/>
              </a:solidFill>
              <a:highlight>
                <a:srgbClr val="FFFFFF"/>
              </a:highlight>
            </a:endParaRPr>
          </a:p>
          <a:p>
            <a:pPr indent="-317500" lvl="0" marL="457200" rtl="0" algn="l">
              <a:spcBef>
                <a:spcPts val="0"/>
              </a:spcBef>
              <a:spcAft>
                <a:spcPts val="0"/>
              </a:spcAft>
              <a:buSzPts val="1400"/>
              <a:buChar char="●"/>
            </a:pPr>
            <a:r>
              <a:rPr lang="en">
                <a:solidFill>
                  <a:srgbClr val="323232"/>
                </a:solidFill>
                <a:highlight>
                  <a:srgbClr val="FFFFFF"/>
                </a:highlight>
              </a:rPr>
              <a:t>Lighthouse is an implementation of the Kubernetes </a:t>
            </a:r>
            <a:r>
              <a:rPr lang="en">
                <a:solidFill>
                  <a:schemeClr val="hlink"/>
                </a:solidFill>
                <a:highlight>
                  <a:srgbClr val="FFFFFF"/>
                </a:highlight>
                <a:uFill>
                  <a:noFill/>
                </a:uFill>
                <a:hlinkClick r:id="rId5"/>
              </a:rPr>
              <a:t>Multi-Cluster Service APIs</a:t>
            </a:r>
            <a:r>
              <a:rPr lang="en">
                <a:solidFill>
                  <a:srgbClr val="323232"/>
                </a:solidFill>
                <a:highlight>
                  <a:srgbClr val="FFFFFF"/>
                </a:highlight>
              </a:rPr>
              <a:t>.</a:t>
            </a:r>
            <a:endParaRPr>
              <a:solidFill>
                <a:srgbClr val="323232"/>
              </a:solidFill>
              <a:highlight>
                <a:srgbClr val="FFFFFF"/>
              </a:highlight>
            </a:endParaRPr>
          </a:p>
          <a:p>
            <a:pPr indent="0" lvl="0" marL="457200" rtl="0" algn="l">
              <a:spcBef>
                <a:spcPts val="0"/>
              </a:spcBef>
              <a:spcAft>
                <a:spcPts val="0"/>
              </a:spcAft>
              <a:buNone/>
            </a:pPr>
            <a:r>
              <a:t/>
            </a:r>
            <a:endParaRPr>
              <a:solidFill>
                <a:srgbClr val="323232"/>
              </a:solidFill>
              <a:highlight>
                <a:srgbClr val="FFFFFF"/>
              </a:highlight>
            </a:endParaRPr>
          </a:p>
          <a:p>
            <a:pPr indent="-317500" lvl="0" marL="457200" rtl="0" algn="l">
              <a:spcBef>
                <a:spcPts val="0"/>
              </a:spcBef>
              <a:spcAft>
                <a:spcPts val="0"/>
              </a:spcAft>
              <a:buClr>
                <a:srgbClr val="323232"/>
              </a:buClr>
              <a:buSzPts val="1400"/>
              <a:buChar char="●"/>
            </a:pPr>
            <a:r>
              <a:rPr lang="en">
                <a:solidFill>
                  <a:srgbClr val="323232"/>
                </a:solidFill>
                <a:highlight>
                  <a:srgbClr val="FFFFFF"/>
                </a:highlight>
              </a:rPr>
              <a:t>The Lighthouse Agent runs in every cluster and accesses the Kubernetes API server running in the Broker cluster to exchange service metadata information with other clusters. Local Service information is exported to the Broker and Service information from other clusters is imported.</a:t>
            </a:r>
            <a:endParaRPr>
              <a:solidFill>
                <a:srgbClr val="323232"/>
              </a:solidFill>
              <a:highlight>
                <a:srgbClr val="FFFFFF"/>
              </a:high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4"/>
          <p:cNvSpPr txBox="1"/>
          <p:nvPr/>
        </p:nvSpPr>
        <p:spPr>
          <a:xfrm>
            <a:off x="1561672" y="256855"/>
            <a:ext cx="230383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2E75B5"/>
                </a:solidFill>
                <a:latin typeface="Calibri"/>
                <a:ea typeface="Calibri"/>
                <a:cs typeface="Calibri"/>
                <a:sym typeface="Calibri"/>
              </a:rPr>
              <a:t>Community Insights</a:t>
            </a:r>
            <a:endParaRPr b="1" i="0" sz="2000" u="none" cap="none" strike="noStrike">
              <a:solidFill>
                <a:srgbClr val="2E75B5"/>
              </a:solidFill>
              <a:latin typeface="Calibri"/>
              <a:ea typeface="Calibri"/>
              <a:cs typeface="Calibri"/>
              <a:sym typeface="Calibri"/>
            </a:endParaRPr>
          </a:p>
        </p:txBody>
      </p:sp>
      <p:sp>
        <p:nvSpPr>
          <p:cNvPr id="411" name="Google Shape;411;p64"/>
          <p:cNvSpPr/>
          <p:nvPr/>
        </p:nvSpPr>
        <p:spPr>
          <a:xfrm>
            <a:off x="405035" y="4185016"/>
            <a:ext cx="3320140"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sng" cap="none" strike="noStrike">
                <a:solidFill>
                  <a:schemeClr val="hlink"/>
                </a:solidFill>
                <a:latin typeface="Arial"/>
                <a:ea typeface="Arial"/>
                <a:cs typeface="Arial"/>
                <a:sym typeface="Arial"/>
                <a:hlinkClick r:id="rId3"/>
              </a:rPr>
              <a:t>https://www.cncf.io/projects/crossplane/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2" name="Google Shape;412;p64"/>
          <p:cNvSpPr/>
          <p:nvPr/>
        </p:nvSpPr>
        <p:spPr>
          <a:xfrm>
            <a:off x="5056899" y="4205565"/>
            <a:ext cx="3427541"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sng" cap="none" strike="noStrike">
                <a:solidFill>
                  <a:schemeClr val="hlink"/>
                </a:solidFill>
                <a:latin typeface="Arial"/>
                <a:ea typeface="Arial"/>
                <a:cs typeface="Arial"/>
                <a:sym typeface="Arial"/>
                <a:hlinkClick r:id="rId4"/>
              </a:rPr>
              <a:t>https://github.com/crossplane/crossplane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13" name="Google Shape;413;p64"/>
          <p:cNvPicPr preferRelativeResize="0"/>
          <p:nvPr/>
        </p:nvPicPr>
        <p:blipFill rotWithShape="1">
          <a:blip r:embed="rId5">
            <a:alphaModFix/>
          </a:blip>
          <a:srcRect b="0" l="0" r="0" t="0"/>
          <a:stretch/>
        </p:blipFill>
        <p:spPr>
          <a:xfrm>
            <a:off x="167341" y="811658"/>
            <a:ext cx="6829360" cy="330452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9"/>
          <p:cNvSpPr txBox="1"/>
          <p:nvPr>
            <p:ph idx="4294967295" type="ctrTitle"/>
          </p:nvPr>
        </p:nvSpPr>
        <p:spPr>
          <a:xfrm>
            <a:off x="425608" y="1945025"/>
            <a:ext cx="8520600" cy="205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                              </a:t>
            </a:r>
            <a:r>
              <a:rPr lang="en"/>
              <a:t>Admiralty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Admiralty</a:t>
            </a:r>
            <a:endParaRPr/>
          </a:p>
        </p:txBody>
      </p:sp>
      <p:sp>
        <p:nvSpPr>
          <p:cNvPr id="130" name="Google Shape;130;p3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Admiralty connects the control planes of Kubernetes clusters.</a:t>
            </a:r>
            <a:endParaRPr sz="1200">
              <a:solidFill>
                <a:schemeClr val="dk1"/>
              </a:solidFill>
              <a:highlight>
                <a:schemeClr val="lt1"/>
              </a:highlight>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Two clusters are said to be connected as source and target when controllers in the source cluster (e.g., run by the Admiralty agent) talk to the Kubernetes API of the target cluster.</a:t>
            </a:r>
            <a:endParaRPr sz="1200">
              <a:solidFill>
                <a:schemeClr val="dk1"/>
              </a:solidFill>
              <a:highlight>
                <a:schemeClr val="lt1"/>
              </a:highlight>
              <a:latin typeface="Roboto"/>
              <a:ea typeface="Roboto"/>
              <a:cs typeface="Roboto"/>
              <a:sym typeface="Roboto"/>
            </a:endParaRPr>
          </a:p>
          <a:p>
            <a:pPr indent="0" lvl="0" marL="0" rtl="0" algn="l">
              <a:spcBef>
                <a:spcPts val="1200"/>
              </a:spcBef>
              <a:spcAft>
                <a:spcPts val="1200"/>
              </a:spcAft>
              <a:buNone/>
            </a:pPr>
            <a:r>
              <a:t/>
            </a:r>
            <a:endParaRPr sz="1200">
              <a:solidFill>
                <a:srgbClr val="F5F6F7"/>
              </a:solidFill>
              <a:highlight>
                <a:srgbClr val="18191A"/>
              </a:highlight>
              <a:latin typeface="Roboto"/>
              <a:ea typeface="Roboto"/>
              <a:cs typeface="Roboto"/>
              <a:sym typeface="Roboto"/>
            </a:endParaRPr>
          </a:p>
        </p:txBody>
      </p:sp>
      <p:pic>
        <p:nvPicPr>
          <p:cNvPr id="131" name="Google Shape;131;p30"/>
          <p:cNvPicPr preferRelativeResize="0"/>
          <p:nvPr/>
        </p:nvPicPr>
        <p:blipFill>
          <a:blip r:embed="rId3">
            <a:alphaModFix/>
          </a:blip>
          <a:stretch>
            <a:fillRect/>
          </a:stretch>
        </p:blipFill>
        <p:spPr>
          <a:xfrm>
            <a:off x="4746800" y="1152475"/>
            <a:ext cx="3173750" cy="3838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Multi-cluster Scheduling Architecture</a:t>
            </a:r>
            <a:endParaRPr/>
          </a:p>
        </p:txBody>
      </p:sp>
      <p:pic>
        <p:nvPicPr>
          <p:cNvPr id="137" name="Google Shape;137;p31"/>
          <p:cNvPicPr preferRelativeResize="0"/>
          <p:nvPr/>
        </p:nvPicPr>
        <p:blipFill>
          <a:blip r:embed="rId3">
            <a:alphaModFix/>
          </a:blip>
          <a:stretch>
            <a:fillRect/>
          </a:stretch>
        </p:blipFill>
        <p:spPr>
          <a:xfrm>
            <a:off x="4523949" y="1593850"/>
            <a:ext cx="4550774" cy="2338600"/>
          </a:xfrm>
          <a:prstGeom prst="rect">
            <a:avLst/>
          </a:prstGeom>
          <a:noFill/>
          <a:ln>
            <a:noFill/>
          </a:ln>
        </p:spPr>
      </p:pic>
      <p:sp>
        <p:nvSpPr>
          <p:cNvPr id="138" name="Google Shape;138;p31"/>
          <p:cNvSpPr txBox="1"/>
          <p:nvPr/>
        </p:nvSpPr>
        <p:spPr>
          <a:xfrm>
            <a:off x="515050" y="1182300"/>
            <a:ext cx="4008900" cy="3802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00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Multi-cluster scheduling is supported by four components run by pods in Admiralty's installation namespace (typically, admiralty):</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100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a mutating pod admission webhook,</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100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the proxy scheduler,</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100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the pod chaperon controller, and</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100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the candidate scheduler.</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100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For a given source pod, the mutating pod admission webhook and proxy scheduler are acting in the cluster where the source pod is created, whereas the pod chaperon controller and candidate scheduler are acting in target clusters of that source cluster.</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Takeaways</a:t>
            </a:r>
            <a:endParaRPr/>
          </a:p>
        </p:txBody>
      </p:sp>
      <p:sp>
        <p:nvSpPr>
          <p:cNvPr id="144" name="Google Shape;144;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Lighthouse agent: It connect the Kubenetes Api’s Server of other cluster and does the seriveExport and serviceImport of the services to the other cluster.</a:t>
            </a:r>
            <a:endParaRPr/>
          </a:p>
          <a:p>
            <a:pPr indent="-342900" lvl="0" marL="457200" rtl="0" algn="l">
              <a:spcBef>
                <a:spcPts val="0"/>
              </a:spcBef>
              <a:spcAft>
                <a:spcPts val="0"/>
              </a:spcAft>
              <a:buSzPts val="1800"/>
              <a:buAutoNum type="arabicPeriod"/>
            </a:pPr>
            <a:r>
              <a:rPr lang="en"/>
              <a:t>Multi-Cluster scheduling of Admiralty.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Liqo</a:t>
            </a:r>
            <a:endParaRPr/>
          </a:p>
        </p:txBody>
      </p:sp>
      <p:sp>
        <p:nvSpPr>
          <p:cNvPr id="150" name="Google Shape;150;p3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